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19" r:id="rId2"/>
    <p:sldId id="339" r:id="rId3"/>
    <p:sldId id="324" r:id="rId4"/>
    <p:sldId id="323"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4DC"/>
    <a:srgbClr val="177DFF"/>
    <a:srgbClr val="177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9774" autoAdjust="0"/>
  </p:normalViewPr>
  <p:slideViewPr>
    <p:cSldViewPr snapToGrid="0">
      <p:cViewPr varScale="1">
        <p:scale>
          <a:sx n="76" d="100"/>
          <a:sy n="76" d="100"/>
        </p:scale>
        <p:origin x="7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A1F6C-FC41-412C-909A-806646596E0D}" type="datetimeFigureOut">
              <a:rPr lang="sv-SE" smtClean="0"/>
              <a:t>2024-11-07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2F6DF-BD83-40B2-A523-9E37A6043848}" type="slidenum">
              <a:rPr lang="sv-SE" smtClean="0"/>
              <a:t>‹#›</a:t>
            </a:fld>
            <a:endParaRPr lang="sv-SE"/>
          </a:p>
        </p:txBody>
      </p:sp>
    </p:spTree>
    <p:extLst>
      <p:ext uri="{BB962C8B-B14F-4D97-AF65-F5344CB8AC3E}">
        <p14:creationId xmlns:p14="http://schemas.microsoft.com/office/powerpoint/2010/main" val="226232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det här filmklippet visas några olika glimtar av variationsrika Lidköping. </a:t>
            </a:r>
            <a:r>
              <a:rPr lang="sv-SE" b="0" i="0" dirty="0">
                <a:solidFill>
                  <a:srgbClr val="000000"/>
                </a:solidFill>
                <a:effectLst/>
                <a:latin typeface="Public Sans" pitchFamily="2" charset="0"/>
              </a:rPr>
              <a:t>Här finns vackra historiska miljöer i överflöd, en charmig stadskärna och ett fantastiskt sjöläge vid Vänern. En plats rik på upplevelser helt enkelt.</a:t>
            </a:r>
            <a:endParaRPr lang="sv-SE" dirty="0"/>
          </a:p>
        </p:txBody>
      </p:sp>
      <p:sp>
        <p:nvSpPr>
          <p:cNvPr id="4" name="Platshållare för bildnummer 3"/>
          <p:cNvSpPr>
            <a:spLocks noGrp="1"/>
          </p:cNvSpPr>
          <p:nvPr>
            <p:ph type="sldNum" sz="quarter" idx="5"/>
          </p:nvPr>
        </p:nvSpPr>
        <p:spPr/>
        <p:txBody>
          <a:bodyPr/>
          <a:lstStyle/>
          <a:p>
            <a:fld id="{0FE520CD-92F6-4984-A4A7-CB42D0C9FE92}" type="slidenum">
              <a:rPr lang="sv-SE" smtClean="0"/>
              <a:t>1</a:t>
            </a:fld>
            <a:endParaRPr lang="sv-SE"/>
          </a:p>
        </p:txBody>
      </p:sp>
    </p:spTree>
    <p:extLst>
      <p:ext uri="{BB962C8B-B14F-4D97-AF65-F5344CB8AC3E}">
        <p14:creationId xmlns:p14="http://schemas.microsoft.com/office/powerpoint/2010/main" val="280218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u="none" strike="noStrike" dirty="0">
                <a:solidFill>
                  <a:srgbClr val="000000"/>
                </a:solidFill>
                <a:effectLst/>
                <a:latin typeface="Calibri" panose="020F0502020204030204" pitchFamily="34" charset="0"/>
              </a:rPr>
              <a:t>Sparbanken Lidköping Arena med sina 7 700 kvadratmeter ger nästan obegränsade möjligheter till att genomföra olika evenemang. Sparbanken Lidköping Arena rymmer med andra ord fyra ishockeyplaner, hela sju handbollsplaner eller lite drygt en fotbollsplan. Arenan är hemmaplan för Villa Lidköping BK</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Detta är en evenemangsarena utformad för små och stora evenemang inom idrott, konserter och mässor. Arenan som invigdes 2009 har hunnit stå värd för evenemang som Melodifestivalen, Davis cup, EM-kval i handboll, Svenska cupen i bandy, bomässor och julgalor med 3 000 julbordsgäster.</a:t>
            </a:r>
            <a:endParaRPr lang="sv-SE" b="0" i="0" dirty="0">
              <a:solidFill>
                <a:srgbClr val="444444"/>
              </a:solidFill>
              <a:effectLst/>
              <a:latin typeface="Calibri" panose="020F0502020204030204" pitchFamily="34" charset="0"/>
            </a:endParaRPr>
          </a:p>
          <a:p>
            <a:pPr algn="l" rtl="0" fontAlgn="base"/>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Esplanadteatern är en av Sveriges största amatörteaterföreningar med nästan 200 medlemmar och har sin verksamhet i Sockerbruket i Lidköping. Verksamheten omfattar barngrupper, familjeföreställningar, riksomfattande kurser med mera. </a:t>
            </a:r>
            <a:endParaRPr lang="sv-SE"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11</a:t>
            </a:fld>
            <a:endParaRPr lang="sv-SE"/>
          </a:p>
        </p:txBody>
      </p:sp>
    </p:spTree>
    <p:extLst>
      <p:ext uri="{BB962C8B-B14F-4D97-AF65-F5344CB8AC3E}">
        <p14:creationId xmlns:p14="http://schemas.microsoft.com/office/powerpoint/2010/main" val="263674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12</a:t>
            </a:fld>
            <a:endParaRPr lang="sv-SE"/>
          </a:p>
        </p:txBody>
      </p:sp>
    </p:spTree>
    <p:extLst>
      <p:ext uri="{BB962C8B-B14F-4D97-AF65-F5344CB8AC3E}">
        <p14:creationId xmlns:p14="http://schemas.microsoft.com/office/powerpoint/2010/main" val="278599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13</a:t>
            </a:fld>
            <a:endParaRPr lang="sv-SE"/>
          </a:p>
        </p:txBody>
      </p:sp>
    </p:spTree>
    <p:extLst>
      <p:ext uri="{BB962C8B-B14F-4D97-AF65-F5344CB8AC3E}">
        <p14:creationId xmlns:p14="http://schemas.microsoft.com/office/powerpoint/2010/main" val="1347048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u="none" strike="noStrike" dirty="0">
                <a:solidFill>
                  <a:srgbClr val="000000"/>
                </a:solidFill>
                <a:effectLst/>
                <a:latin typeface="Calibri" panose="020F0502020204030204" pitchFamily="34" charset="0"/>
              </a:rPr>
              <a:t>I Lidköping är vi måna om varandra, intresserade av nya besökare och nyfikna på de som ännu inte varit här. Ända sedan torghandeln startade 1680 </a:t>
            </a:r>
            <a:r>
              <a:rPr lang="en-US" sz="1200" b="0" i="0" dirty="0">
                <a:solidFill>
                  <a:srgbClr val="444444"/>
                </a:solidFill>
                <a:effectLst/>
                <a:latin typeface="Calibri" panose="020F0502020204030204" pitchFamily="34" charset="0"/>
              </a:rPr>
              <a:t>​</a:t>
            </a:r>
            <a:r>
              <a:rPr lang="sv-SE" sz="1200" b="0" i="0" u="none" strike="noStrike" dirty="0">
                <a:solidFill>
                  <a:srgbClr val="000000"/>
                </a:solidFill>
                <a:effectLst/>
                <a:latin typeface="Calibri" panose="020F0502020204030204" pitchFamily="34" charset="0"/>
              </a:rPr>
              <a:t>har vi varit övertygade om att det är mötet mellan människor som gör Lidköping levande och redo för framtidens utmaningar. </a:t>
            </a:r>
            <a:r>
              <a:rPr lang="en-US" sz="1200" b="0" i="0" dirty="0">
                <a:solidFill>
                  <a:srgbClr val="444444"/>
                </a:solidFill>
                <a:effectLst/>
                <a:latin typeface="Calibri" panose="020F0502020204030204" pitchFamily="34" charset="0"/>
              </a:rPr>
              <a:t>​</a:t>
            </a:r>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14</a:t>
            </a:fld>
            <a:endParaRPr lang="sv-SE"/>
          </a:p>
        </p:txBody>
      </p:sp>
    </p:spTree>
    <p:extLst>
      <p:ext uri="{BB962C8B-B14F-4D97-AF65-F5344CB8AC3E}">
        <p14:creationId xmlns:p14="http://schemas.microsoft.com/office/powerpoint/2010/main" val="2818620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15</a:t>
            </a:fld>
            <a:endParaRPr lang="sv-SE"/>
          </a:p>
        </p:txBody>
      </p:sp>
    </p:spTree>
    <p:extLst>
      <p:ext uri="{BB962C8B-B14F-4D97-AF65-F5344CB8AC3E}">
        <p14:creationId xmlns:p14="http://schemas.microsoft.com/office/powerpoint/2010/main" val="21429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1" i="0" u="none" strike="noStrike" dirty="0">
                <a:solidFill>
                  <a:srgbClr val="000000"/>
                </a:solidFill>
                <a:effectLst/>
                <a:latin typeface="Calibri" panose="020F0502020204030204" pitchFamily="34" charset="0"/>
              </a:rPr>
              <a:t>Största företagen/organisationerna</a:t>
            </a:r>
            <a:r>
              <a:rPr lang="sv-SE"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Lidköpings kommun                4500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F7 </a:t>
            </a:r>
            <a:r>
              <a:rPr lang="sv-SE" sz="1200" b="0" i="0" u="none" strike="noStrike" dirty="0" err="1">
                <a:solidFill>
                  <a:srgbClr val="000000"/>
                </a:solidFill>
                <a:effectLst/>
                <a:latin typeface="Calibri" panose="020F0502020204030204" pitchFamily="34" charset="0"/>
              </a:rPr>
              <a:t>såtenäs</a:t>
            </a:r>
            <a:r>
              <a:rPr lang="sv-SE" sz="1200" b="0" i="0" u="none" strike="noStrike" dirty="0">
                <a:solidFill>
                  <a:srgbClr val="000000"/>
                </a:solidFill>
                <a:effectLst/>
                <a:latin typeface="Calibri" panose="020F0502020204030204" pitchFamily="34" charset="0"/>
              </a:rPr>
              <a:t>       1000 </a:t>
            </a:r>
            <a:r>
              <a:rPr lang="sv-SE" sz="1200" b="0" i="0" dirty="0">
                <a:solidFill>
                  <a:srgbClr val="444444"/>
                </a:solidFill>
                <a:effectLst/>
                <a:latin typeface="Calibri" panose="020F0502020204030204" pitchFamily="34" charset="0"/>
              </a:rPr>
              <a:t>​</a:t>
            </a:r>
            <a:r>
              <a:rPr lang="sv-SE" sz="1200" b="0" i="0" strike="sngStrike" dirty="0">
                <a:solidFill>
                  <a:srgbClr val="444444"/>
                </a:solidFill>
                <a:effectLst/>
                <a:latin typeface="Calibri" panose="020F0502020204030204" pitchFamily="34" charset="0"/>
              </a:rPr>
              <a:t>​</a:t>
            </a:r>
            <a:endParaRPr lang="sv-SE" b="0" i="0" strike="sngStrike"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Eurofins</a:t>
            </a:r>
            <a:r>
              <a:rPr lang="sv-SE" sz="1200" b="0" i="0" u="none" strike="noStrike" dirty="0">
                <a:solidFill>
                  <a:srgbClr val="000000"/>
                </a:solidFill>
                <a:effectLst/>
                <a:latin typeface="Calibri" panose="020F0502020204030204" pitchFamily="34" charset="0"/>
              </a:rPr>
              <a:t>            380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Försäkringskassan                    300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SNA Europé     257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Svenska Foder 257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Fazer Bageri    160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TI Group Automotive               151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Framnäs</a:t>
            </a:r>
            <a:r>
              <a:rPr lang="sv-SE" sz="1200" b="0" i="0" u="none" strike="noStrike" dirty="0">
                <a:solidFill>
                  <a:srgbClr val="000000"/>
                </a:solidFill>
                <a:effectLst/>
                <a:latin typeface="Calibri" panose="020F0502020204030204" pitchFamily="34" charset="0"/>
              </a:rPr>
              <a:t> Livs AB                        109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Berry </a:t>
            </a:r>
            <a:r>
              <a:rPr lang="sv-SE" sz="1200" b="0" i="0" u="none" strike="noStrike" dirty="0" err="1">
                <a:solidFill>
                  <a:srgbClr val="000000"/>
                </a:solidFill>
                <a:effectLst/>
                <a:latin typeface="Calibri" panose="020F0502020204030204" pitchFamily="34" charset="0"/>
              </a:rPr>
              <a:t>Superfos</a:t>
            </a:r>
            <a:r>
              <a:rPr lang="sv-SE" sz="1200" b="0" i="0" u="none" strike="noStrike" dirty="0">
                <a:solidFill>
                  <a:srgbClr val="000000"/>
                </a:solidFill>
                <a:effectLst/>
                <a:latin typeface="Calibri" panose="020F0502020204030204" pitchFamily="34" charset="0"/>
              </a:rPr>
              <a:t>                          106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UVA Lidköping AB                    104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SIS Statens institutionsstyrelse           100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Petainer</a:t>
            </a:r>
            <a:r>
              <a:rPr lang="sv-SE" sz="1200" b="0" i="0" u="none" strike="noStrike" dirty="0">
                <a:solidFill>
                  <a:srgbClr val="000000"/>
                </a:solidFill>
                <a:effectLst/>
                <a:latin typeface="Calibri" panose="020F0502020204030204" pitchFamily="34" charset="0"/>
              </a:rPr>
              <a:t> Lidköping AB             88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Fazer Kvarn     85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Kinnegrip</a:t>
            </a:r>
            <a:r>
              <a:rPr lang="sv-SE" sz="1200" b="0" i="0" u="none" strike="noStrike" dirty="0">
                <a:solidFill>
                  <a:srgbClr val="000000"/>
                </a:solidFill>
                <a:effectLst/>
                <a:latin typeface="Calibri" panose="020F0502020204030204" pitchFamily="34" charset="0"/>
              </a:rPr>
              <a:t> AB   64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16</a:t>
            </a:fld>
            <a:endParaRPr lang="sv-SE"/>
          </a:p>
        </p:txBody>
      </p:sp>
    </p:spTree>
    <p:extLst>
      <p:ext uri="{BB962C8B-B14F-4D97-AF65-F5344CB8AC3E}">
        <p14:creationId xmlns:p14="http://schemas.microsoft.com/office/powerpoint/2010/main" val="2888477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17</a:t>
            </a:fld>
            <a:endParaRPr lang="sv-SE"/>
          </a:p>
        </p:txBody>
      </p:sp>
    </p:spTree>
    <p:extLst>
      <p:ext uri="{BB962C8B-B14F-4D97-AF65-F5344CB8AC3E}">
        <p14:creationId xmlns:p14="http://schemas.microsoft.com/office/powerpoint/2010/main" val="6571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dirty="0">
                <a:solidFill>
                  <a:srgbClr val="000000"/>
                </a:solidFill>
                <a:effectLst/>
                <a:latin typeface="Calibri" panose="020F0502020204030204" pitchFamily="34" charset="0"/>
              </a:rPr>
              <a:t>Visionen beskrivs som: Vi vill att Lidköping ska uppfattas som en välkomnande kommun, både att besöka, bo och verka i. Vi vill också skapa det hållbara Lidköping.</a:t>
            </a:r>
            <a:r>
              <a:rPr lang="sv-SE" sz="1200" b="0" i="0" dirty="0">
                <a:solidFill>
                  <a:srgbClr val="000000"/>
                </a:solidFill>
                <a:effectLst/>
                <a:latin typeface="Calibri" panose="020F0502020204030204" pitchFamily="34" charset="0"/>
              </a:rPr>
              <a:t>​</a:t>
            </a:r>
            <a:br>
              <a:rPr lang="sv-SE" sz="1200" b="0" i="0" dirty="0">
                <a:solidFill>
                  <a:srgbClr val="000000"/>
                </a:solidFill>
                <a:effectLst/>
                <a:latin typeface="Calibri" panose="020F0502020204030204" pitchFamily="34" charset="0"/>
              </a:rPr>
            </a:br>
            <a:r>
              <a:rPr lang="sv-SE" sz="1200" b="0" i="0" u="none" strike="noStrike" dirty="0">
                <a:solidFill>
                  <a:srgbClr val="000000"/>
                </a:solidFill>
                <a:effectLst/>
                <a:latin typeface="Calibri" panose="020F0502020204030204" pitchFamily="34" charset="0"/>
              </a:rPr>
              <a:t>Därför har Lidköpings kommun beslutat att hållbar utveckling ska prägla all verksamhet</a:t>
            </a:r>
            <a:r>
              <a:rPr lang="sv-SE" sz="1200" b="0" i="0" dirty="0">
                <a:solidFill>
                  <a:srgbClr val="000000"/>
                </a:solidFill>
                <a:effectLst/>
                <a:latin typeface="Calibri" panose="020F0502020204030204" pitchFamily="34" charset="0"/>
              </a:rPr>
              <a:t>​ </a:t>
            </a:r>
            <a:r>
              <a:rPr lang="sv-SE" sz="1200" b="0" i="0" u="none" strike="noStrike" dirty="0">
                <a:solidFill>
                  <a:srgbClr val="000000"/>
                </a:solidFill>
                <a:effectLst/>
                <a:latin typeface="Calibri" panose="020F0502020204030204" pitchFamily="34" charset="0"/>
              </a:rPr>
              <a:t>och långsiktig planering. </a:t>
            </a:r>
            <a:endParaRPr lang="sv-SE" dirty="0"/>
          </a:p>
          <a:p>
            <a:endParaRPr lang="sv-SE" dirty="0"/>
          </a:p>
        </p:txBody>
      </p:sp>
      <p:sp>
        <p:nvSpPr>
          <p:cNvPr id="4" name="Platshållare för bildnummer 3"/>
          <p:cNvSpPr>
            <a:spLocks noGrp="1"/>
          </p:cNvSpPr>
          <p:nvPr>
            <p:ph type="sldNum" sz="quarter" idx="5"/>
          </p:nvPr>
        </p:nvSpPr>
        <p:spPr/>
        <p:txBody>
          <a:bodyPr/>
          <a:lstStyle/>
          <a:p>
            <a:fld id="{0FE520CD-92F6-4984-A4A7-CB42D0C9FE92}" type="slidenum">
              <a:rPr lang="sv-SE" smtClean="0"/>
              <a:t>2</a:t>
            </a:fld>
            <a:endParaRPr lang="sv-SE"/>
          </a:p>
        </p:txBody>
      </p:sp>
    </p:spTree>
    <p:extLst>
      <p:ext uri="{BB962C8B-B14F-4D97-AF65-F5344CB8AC3E}">
        <p14:creationId xmlns:p14="http://schemas.microsoft.com/office/powerpoint/2010/main" val="306275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4</a:t>
            </a:fld>
            <a:endParaRPr lang="sv-SE"/>
          </a:p>
        </p:txBody>
      </p:sp>
    </p:spTree>
    <p:extLst>
      <p:ext uri="{BB962C8B-B14F-4D97-AF65-F5344CB8AC3E}">
        <p14:creationId xmlns:p14="http://schemas.microsoft.com/office/powerpoint/2010/main" val="168787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5</a:t>
            </a:fld>
            <a:endParaRPr lang="sv-SE"/>
          </a:p>
        </p:txBody>
      </p:sp>
    </p:spTree>
    <p:extLst>
      <p:ext uri="{BB962C8B-B14F-4D97-AF65-F5344CB8AC3E}">
        <p14:creationId xmlns:p14="http://schemas.microsoft.com/office/powerpoint/2010/main" val="186094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För </a:t>
            </a:r>
            <a:r>
              <a:rPr lang="en-US" sz="1200" b="0" i="0" u="none" strike="noStrike" dirty="0" err="1">
                <a:solidFill>
                  <a:srgbClr val="000000"/>
                </a:solidFill>
                <a:effectLst/>
                <a:latin typeface="Calibri" panose="020F0502020204030204" pitchFamily="34" charset="0"/>
              </a:rPr>
              <a:t>seniorer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finns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ett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tiotal</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träffpunkter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dit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alla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är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välkomna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att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möta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nya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gamla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vänner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Titta</a:t>
            </a:r>
            <a:r>
              <a:rPr lang="en-US" sz="1200" b="0" i="0" u="none" strike="noStrike" dirty="0">
                <a:solidFill>
                  <a:srgbClr val="000000"/>
                </a:solidFill>
                <a:effectLst/>
                <a:latin typeface="Calibri" panose="020F0502020204030204" pitchFamily="34" charset="0"/>
              </a:rPr>
              <a:t> in </a:t>
            </a:r>
            <a:r>
              <a:rPr lang="en-US" sz="1200" b="0" i="0" u="none" strike="noStrike" dirty="0" err="1">
                <a:solidFill>
                  <a:srgbClr val="000000"/>
                </a:solidFill>
                <a:effectLst/>
                <a:latin typeface="Calibri" panose="020F0502020204030204" pitchFamily="34" charset="0"/>
              </a:rPr>
              <a:t>på</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kopp</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kaffe</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prata</a:t>
            </a:r>
            <a:r>
              <a:rPr lang="en-US" sz="1200" b="0" i="0" u="none" strike="noStrike" dirty="0">
                <a:solidFill>
                  <a:srgbClr val="000000"/>
                </a:solidFill>
                <a:effectLst/>
                <a:latin typeface="Calibri" panose="020F0502020204030204" pitchFamily="34" charset="0"/>
              </a:rPr>
              <a:t> bort </a:t>
            </a:r>
            <a:r>
              <a:rPr lang="en-US" sz="1200" b="0" i="0" u="none" strike="noStrike" dirty="0" err="1">
                <a:solidFill>
                  <a:srgbClr val="000000"/>
                </a:solidFill>
                <a:effectLst/>
                <a:latin typeface="Calibri" panose="020F0502020204030204" pitchFamily="34" charset="0"/>
              </a:rPr>
              <a:t>en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stund</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eller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stäm</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träff</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luncha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ihop</a:t>
            </a:r>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För den </a:t>
            </a:r>
            <a:r>
              <a:rPr lang="en-US" sz="1200" b="0" i="0" u="none" strike="noStrike" dirty="0" err="1">
                <a:solidFill>
                  <a:srgbClr val="000000"/>
                </a:solidFill>
                <a:effectLst/>
                <a:latin typeface="Calibri" panose="020F0502020204030204" pitchFamily="34" charset="0"/>
              </a:rPr>
              <a:t>som</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hinner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finns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mängd</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aktiviteter</a:t>
            </a:r>
            <a:r>
              <a:rPr lang="en-US" sz="1200" b="0" i="0" u="none" strike="noStrike" dirty="0">
                <a:solidFill>
                  <a:srgbClr val="000000"/>
                </a:solidFill>
                <a:effectLst/>
                <a:latin typeface="Calibri" panose="020F0502020204030204" pitchFamily="34" charset="0"/>
              </a:rPr>
              <a:t> av </a:t>
            </a:r>
            <a:r>
              <a:rPr lang="en-US" sz="1200" b="0" i="0" u="none" strike="noStrike" dirty="0" err="1">
                <a:solidFill>
                  <a:srgbClr val="000000"/>
                </a:solidFill>
                <a:effectLst/>
                <a:latin typeface="Calibri" panose="020F0502020204030204" pitchFamily="34" charset="0"/>
              </a:rPr>
              <a:t>allehanda</a:t>
            </a:r>
            <a:r>
              <a:rPr lang="en-US" sz="1200" b="0" i="0" u="none" strike="noStrike" dirty="0">
                <a:solidFill>
                  <a:srgbClr val="000000"/>
                </a:solidFill>
                <a:effectLst/>
                <a:latin typeface="Calibri" panose="020F0502020204030204" pitchFamily="34" charset="0"/>
              </a:rPr>
              <a:t> slag, </a:t>
            </a:r>
            <a:r>
              <a:rPr lang="en-US" sz="1200" b="0" i="0" u="none" strike="noStrike" dirty="0" err="1">
                <a:solidFill>
                  <a:srgbClr val="000000"/>
                </a:solidFill>
                <a:effectLst/>
                <a:latin typeface="Calibri" panose="020F0502020204030204" pitchFamily="34" charset="0"/>
              </a:rPr>
              <a:t>allt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från</a:t>
            </a:r>
            <a:r>
              <a:rPr lang="en-US" sz="1200" b="0" i="0" u="none" strike="noStrike" dirty="0">
                <a:solidFill>
                  <a:srgbClr val="000000"/>
                </a:solidFill>
                <a:effectLst/>
                <a:latin typeface="Calibri" panose="020F0502020204030204" pitchFamily="34" charset="0"/>
              </a:rPr>
              <a:t> boule till </a:t>
            </a:r>
            <a:r>
              <a:rPr lang="en-US" sz="1200" b="0" i="0" u="none" strike="noStrike" dirty="0" err="1">
                <a:solidFill>
                  <a:srgbClr val="000000"/>
                </a:solidFill>
                <a:effectLst/>
                <a:latin typeface="Calibri" panose="020F0502020204030204" pitchFamily="34" charset="0"/>
              </a:rPr>
              <a:t>datakurser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gymnastik</a:t>
            </a:r>
            <a:r>
              <a:rPr lang="en-US" sz="1200" b="0" i="0" u="none" strike="noStrike" dirty="0">
                <a:solidFill>
                  <a:srgbClr val="000000"/>
                </a:solidFill>
                <a:effectLst/>
                <a:latin typeface="Calibri" panose="020F0502020204030204" pitchFamily="34" charset="0"/>
              </a:rPr>
              <a:t>. Vi </a:t>
            </a:r>
            <a:r>
              <a:rPr lang="en-US" sz="1200" b="0" i="0" u="none" strike="noStrike" dirty="0" err="1">
                <a:solidFill>
                  <a:srgbClr val="000000"/>
                </a:solidFill>
                <a:effectLst/>
                <a:latin typeface="Calibri" panose="020F0502020204030204" pitchFamily="34" charset="0"/>
              </a:rPr>
              <a:t>vågar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lova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att</a:t>
            </a:r>
            <a:r>
              <a:rPr lang="en-US" sz="1200" b="0" i="0" u="none" strike="noStrike" dirty="0">
                <a:solidFill>
                  <a:srgbClr val="000000"/>
                </a:solidFill>
                <a:effectLst/>
                <a:latin typeface="Calibri" panose="020F0502020204030204" pitchFamily="34" charset="0"/>
              </a:rPr>
              <a:t> det </a:t>
            </a:r>
            <a:r>
              <a:rPr lang="en-US" sz="1200" b="0" i="0" u="none" strike="noStrike" dirty="0" err="1">
                <a:solidFill>
                  <a:srgbClr val="000000"/>
                </a:solidFill>
                <a:effectLst/>
                <a:latin typeface="Calibri" panose="020F0502020204030204" pitchFamily="34" charset="0"/>
              </a:rPr>
              <a:t>finns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något</a:t>
            </a:r>
            <a:r>
              <a:rPr lang="en-US" sz="1200" b="0" i="0" u="none" strike="noStrike" dirty="0">
                <a:solidFill>
                  <a:srgbClr val="000000"/>
                </a:solidFill>
                <a:effectLst/>
                <a:latin typeface="Calibri" panose="020F0502020204030204" pitchFamily="34" charset="0"/>
              </a:rPr>
              <a:t> för </a:t>
            </a:r>
            <a:r>
              <a:rPr lang="en-US" sz="1200" b="0" i="0" u="none" strike="noStrike" dirty="0" err="1">
                <a:solidFill>
                  <a:srgbClr val="000000"/>
                </a:solidFill>
                <a:effectLst/>
                <a:latin typeface="Calibri" panose="020F0502020204030204" pitchFamily="34" charset="0"/>
              </a:rPr>
              <a:t>alla</a:t>
            </a:r>
            <a:r>
              <a:rPr lang="en-US" sz="1200"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6</a:t>
            </a:fld>
            <a:endParaRPr lang="sv-SE"/>
          </a:p>
        </p:txBody>
      </p:sp>
    </p:spTree>
    <p:extLst>
      <p:ext uri="{BB962C8B-B14F-4D97-AF65-F5344CB8AC3E}">
        <p14:creationId xmlns:p14="http://schemas.microsoft.com/office/powerpoint/2010/main" val="457632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Kommunens service håller hög kvalitet och det är god ordning på finanserna.</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De yngsta kommuninvånarna får enkelt plats i barnomsorgen och vi satsar på en skapande skola där kultur och kreativitet tillåts ta plats.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Här finns en populär gymnasieskola, De la </a:t>
            </a:r>
            <a:r>
              <a:rPr lang="sv-SE" sz="1200" b="0" i="0" u="none" strike="noStrike" dirty="0" err="1">
                <a:solidFill>
                  <a:srgbClr val="000000"/>
                </a:solidFill>
                <a:effectLst/>
                <a:latin typeface="Calibri" panose="020F0502020204030204" pitchFamily="34" charset="0"/>
              </a:rPr>
              <a:t>Gardiegymnasiet</a:t>
            </a:r>
            <a:r>
              <a:rPr lang="sv-SE" sz="1200" b="0" i="0" u="none" strike="noStrike" dirty="0">
                <a:solidFill>
                  <a:srgbClr val="000000"/>
                </a:solidFill>
                <a:effectLst/>
                <a:latin typeface="Calibri" panose="020F0502020204030204" pitchFamily="34" charset="0"/>
              </a:rPr>
              <a:t>, med 2000 elever och 18 olika studieprogram.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Campus Västra Skaraborg erbjuder studier för både privatpersoner och företag, från grundskolenivå till högskolenivå.</a:t>
            </a:r>
            <a:r>
              <a:rPr lang="en-US" sz="1200" b="0" i="0" dirty="0">
                <a:solidFill>
                  <a:srgbClr val="444444"/>
                </a:solidFill>
                <a:effectLst/>
                <a:latin typeface="Calibri" panose="020F0502020204030204" pitchFamily="34" charset="0"/>
              </a:rPr>
              <a:t>​</a:t>
            </a:r>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7</a:t>
            </a:fld>
            <a:endParaRPr lang="sv-SE"/>
          </a:p>
        </p:txBody>
      </p:sp>
    </p:spTree>
    <p:extLst>
      <p:ext uri="{BB962C8B-B14F-4D97-AF65-F5344CB8AC3E}">
        <p14:creationId xmlns:p14="http://schemas.microsoft.com/office/powerpoint/2010/main" val="348282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8</a:t>
            </a:fld>
            <a:endParaRPr lang="sv-SE"/>
          </a:p>
        </p:txBody>
      </p:sp>
    </p:spTree>
    <p:extLst>
      <p:ext uri="{BB962C8B-B14F-4D97-AF65-F5344CB8AC3E}">
        <p14:creationId xmlns:p14="http://schemas.microsoft.com/office/powerpoint/2010/main" val="152699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9</a:t>
            </a:fld>
            <a:endParaRPr lang="sv-SE"/>
          </a:p>
        </p:txBody>
      </p:sp>
    </p:spTree>
    <p:extLst>
      <p:ext uri="{BB962C8B-B14F-4D97-AF65-F5344CB8AC3E}">
        <p14:creationId xmlns:p14="http://schemas.microsoft.com/office/powerpoint/2010/main" val="66956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10</a:t>
            </a:fld>
            <a:endParaRPr lang="sv-SE"/>
          </a:p>
        </p:txBody>
      </p:sp>
    </p:spTree>
    <p:extLst>
      <p:ext uri="{BB962C8B-B14F-4D97-AF65-F5344CB8AC3E}">
        <p14:creationId xmlns:p14="http://schemas.microsoft.com/office/powerpoint/2010/main" val="317310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981200" y="1214438"/>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9812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a:xfrm>
            <a:off x="1981200" y="6356352"/>
            <a:ext cx="1600200" cy="365125"/>
          </a:xfrm>
        </p:spPr>
        <p:txBody>
          <a:bodyPr/>
          <a:lstStyle/>
          <a:p>
            <a:fld id="{6E5E86D3-109E-48D6-9C08-DA302930E755}" type="datetimeFigureOut">
              <a:rPr lang="sv-SE" smtClean="0"/>
              <a:t>2024-11-07</a:t>
            </a:fld>
            <a:endParaRPr lang="sv-SE" dirty="0"/>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15372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6E5E86D3-109E-48D6-9C08-DA302930E755}" type="datetimeFigureOut">
              <a:rPr lang="sv-SE" smtClean="0"/>
              <a:t>2024-11-07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428542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1"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1"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E5E86D3-109E-48D6-9C08-DA302930E755}" type="datetimeFigureOut">
              <a:rPr lang="sv-SE" smtClean="0"/>
              <a:t>2024-11-07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144871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E5E86D3-109E-48D6-9C08-DA302930E755}" type="datetimeFigureOut">
              <a:rPr lang="sv-SE" smtClean="0"/>
              <a:t>2024-11-07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32206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498600" y="1709740"/>
            <a:ext cx="9848851"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1498600" y="4589465"/>
            <a:ext cx="9848851"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6E5E86D3-109E-48D6-9C08-DA302930E755}" type="datetimeFigureOut">
              <a:rPr lang="sv-SE" smtClean="0"/>
              <a:t>2024-11-07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61781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1545770" y="1825625"/>
            <a:ext cx="4474031"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564085" y="1825625"/>
            <a:ext cx="478971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a:xfrm>
            <a:off x="1545770" y="6356352"/>
            <a:ext cx="2035631" cy="365125"/>
          </a:xfrm>
        </p:spPr>
        <p:txBody>
          <a:bodyPr/>
          <a:lstStyle/>
          <a:p>
            <a:fld id="{6E5E86D3-109E-48D6-9C08-DA302930E755}" type="datetimeFigureOut">
              <a:rPr lang="sv-SE" smtClean="0"/>
              <a:t>2024-11-07</a:t>
            </a:fld>
            <a:endParaRPr lang="sv-SE" dirty="0"/>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50771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498601" y="365127"/>
            <a:ext cx="9856788" cy="1325563"/>
          </a:xfrm>
        </p:spPr>
        <p:txBody>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1498602" y="1681163"/>
            <a:ext cx="4498975"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1498602" y="2505075"/>
            <a:ext cx="4498975"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455228" y="1681163"/>
            <a:ext cx="490016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455230" y="2505075"/>
            <a:ext cx="4900159"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6E5E86D3-109E-48D6-9C08-DA302930E755}" type="datetimeFigureOut">
              <a:rPr lang="sv-SE" smtClean="0"/>
              <a:t>2024-11-07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399250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6E5E86D3-109E-48D6-9C08-DA302930E755}" type="datetimeFigureOut">
              <a:rPr lang="sv-SE" smtClean="0"/>
              <a:t>2024-11-07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143546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E5E86D3-109E-48D6-9C08-DA302930E755}" type="datetimeFigureOut">
              <a:rPr lang="sv-SE" smtClean="0"/>
              <a:t>2024-11-07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01552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498601" y="457200"/>
            <a:ext cx="3273425" cy="1600200"/>
          </a:xfrm>
        </p:spPr>
        <p:txBody>
          <a:bodyPr anchor="b"/>
          <a:lstStyle>
            <a:lvl1pPr>
              <a:defRPr sz="3200"/>
            </a:lvl1pPr>
          </a:lstStyle>
          <a:p>
            <a:r>
              <a:rPr lang="sv-SE"/>
              <a:t>Klicka här för att ändra mall för rubrikformat</a:t>
            </a:r>
            <a:endParaRPr lang="sv-SE" dirty="0"/>
          </a:p>
        </p:txBody>
      </p:sp>
      <p:sp>
        <p:nvSpPr>
          <p:cNvPr id="3" name="Platshållare för innehåll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1498601" y="2057400"/>
            <a:ext cx="327342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E5E86D3-109E-48D6-9C08-DA302930E755}" type="datetimeFigureOut">
              <a:rPr lang="sv-SE" smtClean="0"/>
              <a:t>2024-11-07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1527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498601" y="457200"/>
            <a:ext cx="3273425" cy="1600200"/>
          </a:xfrm>
        </p:spPr>
        <p:txBody>
          <a:bodyPr anchor="b"/>
          <a:lstStyle>
            <a:lvl1pPr>
              <a:defRPr sz="3200"/>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498601" y="2057400"/>
            <a:ext cx="327342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E5E86D3-109E-48D6-9C08-DA302930E755}" type="datetimeFigureOut">
              <a:rPr lang="sv-SE" smtClean="0"/>
              <a:t>2024-11-07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41265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upp 6"/>
          <p:cNvGrpSpPr/>
          <p:nvPr userDrawn="1"/>
        </p:nvGrpSpPr>
        <p:grpSpPr>
          <a:xfrm>
            <a:off x="0" y="0"/>
            <a:ext cx="1041400" cy="6858000"/>
            <a:chOff x="0" y="0"/>
            <a:chExt cx="1041400" cy="6858000"/>
          </a:xfrm>
        </p:grpSpPr>
        <p:sp>
          <p:nvSpPr>
            <p:cNvPr id="8" name="Rektangel 7"/>
            <p:cNvSpPr/>
            <p:nvPr userDrawn="1"/>
          </p:nvSpPr>
          <p:spPr>
            <a:xfrm>
              <a:off x="0" y="0"/>
              <a:ext cx="1041400" cy="6858000"/>
            </a:xfrm>
            <a:prstGeom prst="rect">
              <a:avLst/>
            </a:prstGeom>
            <a:solidFill>
              <a:srgbClr val="326A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9" name="Bildobjekt 8"/>
            <p:cNvPicPr>
              <a:picLocks noChangeAspect="1"/>
            </p:cNvPicPr>
            <p:nvPr/>
          </p:nvPicPr>
          <p:blipFill rotWithShape="1">
            <a:blip r:embed="rId13">
              <a:extLst>
                <a:ext uri="{28A0092B-C50C-407E-A947-70E740481C1C}">
                  <a14:useLocalDpi xmlns:a14="http://schemas.microsoft.com/office/drawing/2010/main" val="0"/>
                </a:ext>
              </a:extLst>
            </a:blip>
            <a:srcRect l="38065" t="43882" r="37816" b="43016"/>
            <a:stretch/>
          </p:blipFill>
          <p:spPr>
            <a:xfrm>
              <a:off x="28549" y="97403"/>
              <a:ext cx="956254" cy="735081"/>
            </a:xfrm>
            <a:prstGeom prst="rect">
              <a:avLst/>
            </a:prstGeom>
          </p:spPr>
        </p:pic>
      </p:grpSp>
      <p:sp>
        <p:nvSpPr>
          <p:cNvPr id="2" name="Platshållare för rubrik 1"/>
          <p:cNvSpPr>
            <a:spLocks noGrp="1"/>
          </p:cNvSpPr>
          <p:nvPr>
            <p:ph type="title"/>
          </p:nvPr>
        </p:nvSpPr>
        <p:spPr>
          <a:xfrm>
            <a:off x="1545771" y="365127"/>
            <a:ext cx="9808029"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1545770" y="1825625"/>
            <a:ext cx="9808031"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498600" y="6356352"/>
            <a:ext cx="2082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E86D3-109E-48D6-9C08-DA302930E755}" type="datetimeFigureOut">
              <a:rPr lang="sv-SE" smtClean="0"/>
              <a:t>2024-11-07</a:t>
            </a:fld>
            <a:endParaRPr lang="sv-SE" dirty="0"/>
          </a:p>
        </p:txBody>
      </p:sp>
      <p:sp>
        <p:nvSpPr>
          <p:cNvPr id="5" name="Platshållare för sidfot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B5292-4702-4DF2-AD8D-120A56908AB6}" type="slidenum">
              <a:rPr lang="sv-SE" smtClean="0"/>
              <a:t>‹#›</a:t>
            </a:fld>
            <a:endParaRPr lang="sv-SE"/>
          </a:p>
        </p:txBody>
      </p:sp>
    </p:spTree>
    <p:extLst>
      <p:ext uri="{BB962C8B-B14F-4D97-AF65-F5344CB8AC3E}">
        <p14:creationId xmlns:p14="http://schemas.microsoft.com/office/powerpoint/2010/main" val="355514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goliskaadm-my.sharepoint.com/:v:/g/personal/kerstin_hedfors_lidkoping_se/Eb_wKXJDPWRNkzGzeaIVJJkBJDj1zWczRV-v1zKI0-qVAA?e=bmPzK1&amp;nav=eyJyZWZlcnJhbEluZm8iOnsicmVmZXJyYWxBcHAiOiJTdHJlYW1XZWJBcHAiLCJyZWZlcnJhbFZpZXciOiJTaGFyZURpYWxvZy1MaW5rIiwicmVmZXJyYWxBcHBQbGF0Zm9ybSI6IldlYiIsInJlZmVycmFsTW9kZSI6InZpZXcifX0="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3FFEAED-F4F7-0346-ED30-5A975A04C98F}"/>
              </a:ext>
            </a:extLst>
          </p:cNvPr>
          <p:cNvSpPr/>
          <p:nvPr/>
        </p:nvSpPr>
        <p:spPr>
          <a:xfrm>
            <a:off x="0" y="0"/>
            <a:ext cx="12545568" cy="705002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Onlinemedia 1" title="Platsen_-_Lidkoping.mov">
            <a:hlinkClick r:id="" action="ppaction://media"/>
            <a:extLst>
              <a:ext uri="{FF2B5EF4-FFF2-40B4-BE49-F238E27FC236}">
                <a16:creationId xmlns:a16="http://schemas.microsoft.com/office/drawing/2014/main" id="{45F0E4EF-9413-CC4C-07E2-2FD48D3BECCE}"/>
              </a:ext>
            </a:extLst>
          </p:cNvPr>
          <p:cNvPicPr>
            <a:picLocks noRot="1" noChangeAspect="1"/>
          </p:cNvPicPr>
          <p:nvPr>
            <a:videoFile r:link="rId1"/>
          </p:nvPr>
        </p:nvPicPr>
        <p:blipFill>
          <a:blip r:embed="rId4"/>
          <a:stretch>
            <a:fillRect/>
          </a:stretch>
        </p:blipFill>
        <p:spPr>
          <a:xfrm>
            <a:off x="267222" y="380006"/>
            <a:ext cx="11924778" cy="6290011"/>
          </a:xfrm>
          <a:prstGeom prst="rect">
            <a:avLst/>
          </a:prstGeom>
        </p:spPr>
      </p:pic>
    </p:spTree>
    <p:extLst>
      <p:ext uri="{BB962C8B-B14F-4D97-AF65-F5344CB8AC3E}">
        <p14:creationId xmlns:p14="http://schemas.microsoft.com/office/powerpoint/2010/main" val="40611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2E84D8E-AE8A-4185-A90D-F889E8A72EA9}"/>
              </a:ext>
            </a:extLst>
          </p:cNvPr>
          <p:cNvSpPr txBox="1"/>
          <p:nvPr/>
        </p:nvSpPr>
        <p:spPr>
          <a:xfrm>
            <a:off x="8721964" y="1401330"/>
            <a:ext cx="3245618" cy="46858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Bef>
                <a:spcPts val="0"/>
              </a:spcBef>
              <a:spcAft>
                <a:spcPts val="0"/>
              </a:spcAft>
            </a:pPr>
            <a:r>
              <a:rPr lang="sv-SE" sz="2000" dirty="0">
                <a:latin typeface="Arial" panose="020B0604020202020204" pitchFamily="34" charset="0"/>
                <a:ea typeface="ＭＳ Ｐゴシック"/>
                <a:cs typeface="Arial" panose="020B0604020202020204" pitchFamily="34" charset="0"/>
              </a:rPr>
              <a:t>Fritiden är lätt att fylla i Lidköping. Här finns ett rikt utbud för en aktiv fritid. Vattnet finns alltid nära.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Ta en paus i vardagen för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ett dopp, besök Vänermuseet eller ha en picknick vid någon</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av våra båthamnar. </a:t>
            </a:r>
            <a:endParaRPr lang="sv-SE" sz="2000" dirty="0">
              <a:latin typeface="Arial" panose="020B0604020202020204" pitchFamily="34" charset="0"/>
              <a:cs typeface="Arial" panose="020B0604020202020204" pitchFamily="34" charset="0"/>
            </a:endParaRPr>
          </a:p>
          <a:p>
            <a:pPr>
              <a:spcBef>
                <a:spcPts val="0"/>
              </a:spcBef>
              <a:spcAft>
                <a:spcPts val="0"/>
              </a:spcAft>
            </a:pPr>
            <a:endParaRPr lang="sv-SE" sz="2000" dirty="0">
              <a:latin typeface="Arial" panose="020B0604020202020204" pitchFamily="34" charset="0"/>
              <a:ea typeface="ＭＳ Ｐゴシック"/>
              <a:cs typeface="Arial" panose="020B0604020202020204" pitchFamily="34" charset="0"/>
            </a:endParaRPr>
          </a:p>
          <a:p>
            <a:pPr>
              <a:spcBef>
                <a:spcPts val="0"/>
              </a:spcBef>
              <a:spcAft>
                <a:spcPts val="0"/>
              </a:spcAft>
            </a:pPr>
            <a:r>
              <a:rPr lang="sv-SE" sz="2000" dirty="0">
                <a:latin typeface="Arial" panose="020B0604020202020204" pitchFamily="34" charset="0"/>
                <a:ea typeface="ＭＳ Ｐゴシック"/>
                <a:cs typeface="Arial" panose="020B0604020202020204" pitchFamily="34" charset="0"/>
              </a:rPr>
              <a:t>Vandra på delar av världsunika biosfärleden som sträcker sig över tio mil från Läckö slott och vidare mot Kinnekulle. </a:t>
            </a: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721964" y="264015"/>
            <a:ext cx="3505199" cy="1339940"/>
          </a:xfrm>
        </p:spPr>
        <p:txBody>
          <a:bodyPr>
            <a:normAutofit/>
          </a:bodyPr>
          <a:lstStyle/>
          <a:p>
            <a:r>
              <a:rPr lang="sv-SE" sz="4000" b="1" dirty="0">
                <a:latin typeface="Arial" panose="020B0604020202020204" pitchFamily="34" charset="0"/>
                <a:cs typeface="Arial" panose="020B0604020202020204" pitchFamily="34" charset="0"/>
              </a:rPr>
              <a:t>Aktiv fritid</a:t>
            </a:r>
            <a:endParaRPr lang="sv-SE" sz="4000" dirty="0">
              <a:latin typeface="Arial" panose="020B0604020202020204" pitchFamily="34" charset="0"/>
              <a:cs typeface="Arial" panose="020B0604020202020204" pitchFamily="34" charset="0"/>
            </a:endParaRPr>
          </a:p>
        </p:txBody>
      </p:sp>
      <p:pic>
        <p:nvPicPr>
          <p:cNvPr id="2" name="Bildobjekt 1" descr="En bild som visar utomhus, himmel, moln, vatten">
            <a:extLst>
              <a:ext uri="{FF2B5EF4-FFF2-40B4-BE49-F238E27FC236}">
                <a16:creationId xmlns:a16="http://schemas.microsoft.com/office/drawing/2014/main" id="{882BF199-71E2-D430-17C1-0C2C3B2DB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5" t="14953" r="7208"/>
          <a:stretch/>
        </p:blipFill>
        <p:spPr>
          <a:xfrm>
            <a:off x="1020865" y="0"/>
            <a:ext cx="7429799" cy="6858000"/>
          </a:xfrm>
          <a:prstGeom prst="rect">
            <a:avLst/>
          </a:prstGeom>
        </p:spPr>
      </p:pic>
    </p:spTree>
    <p:extLst>
      <p:ext uri="{BB962C8B-B14F-4D97-AF65-F5344CB8AC3E}">
        <p14:creationId xmlns:p14="http://schemas.microsoft.com/office/powerpoint/2010/main" val="779309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AE7E9364-86CA-4800-1AA9-137A229FC41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010" t="2695" r="16511" b="2321"/>
          <a:stretch/>
        </p:blipFill>
        <p:spPr>
          <a:xfrm>
            <a:off x="1034360" y="-27329"/>
            <a:ext cx="7504592" cy="6939964"/>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323231"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I Lidköping finns ett rikt föreningsliv och idrotten är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en viktig del i vardagen för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såväl unga som gamla. </a:t>
            </a:r>
          </a:p>
          <a:p>
            <a:endParaRPr lang="sv-SE" sz="2000" dirty="0">
              <a:latin typeface="Arial" panose="020B0604020202020204" pitchFamily="34" charset="0"/>
              <a:ea typeface="ＭＳ Ｐゴシック"/>
              <a:cs typeface="Arial" panose="020B0604020202020204" pitchFamily="34" charset="0"/>
            </a:endParaRPr>
          </a:p>
          <a:p>
            <a:r>
              <a:rPr lang="sv-SE" sz="2000" dirty="0">
                <a:latin typeface="Arial" panose="020B0604020202020204" pitchFamily="34" charset="0"/>
                <a:ea typeface="ＭＳ Ｐゴシック"/>
                <a:cs typeface="Arial" panose="020B0604020202020204" pitchFamily="34" charset="0"/>
              </a:rPr>
              <a:t>Vi är extra stolta över Sparbanken Lidköping Arena där du kan se en Villa-match såväl som en deltävling i Melodifestivalen. </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Idrott och föreningsliv</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38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snö, utomhus, himmel, natur">
            <a:extLst>
              <a:ext uri="{FF2B5EF4-FFF2-40B4-BE49-F238E27FC236}">
                <a16:creationId xmlns:a16="http://schemas.microsoft.com/office/drawing/2014/main" id="{0FF6536C-D212-CF54-CD29-9A2B562FF86F}"/>
              </a:ext>
            </a:extLst>
          </p:cNvPr>
          <p:cNvPicPr>
            <a:picLocks noChangeAspect="1"/>
          </p:cNvPicPr>
          <p:nvPr/>
        </p:nvPicPr>
        <p:blipFill rotWithShape="1">
          <a:blip r:embed="rId3">
            <a:extLst>
              <a:ext uri="{28A0092B-C50C-407E-A947-70E740481C1C}">
                <a14:useLocalDpi xmlns:a14="http://schemas.microsoft.com/office/drawing/2010/main" val="0"/>
              </a:ext>
            </a:extLst>
          </a:blip>
          <a:srcRect l="31378" t="16157" r="15739" b="11039"/>
          <a:stretch/>
        </p:blipFill>
        <p:spPr>
          <a:xfrm>
            <a:off x="1034360" y="-27333"/>
            <a:ext cx="7504592" cy="6885323"/>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323231" cy="499367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Den som har varit i Lidköping har känt historiens vingslag. Här levde Magnus Gabriel De la </a:t>
            </a:r>
            <a:r>
              <a:rPr lang="sv-SE" sz="2000" dirty="0" err="1">
                <a:latin typeface="Arial" panose="020B0604020202020204" pitchFamily="34" charset="0"/>
                <a:ea typeface="ＭＳ Ｐゴシック"/>
                <a:cs typeface="Arial" panose="020B0604020202020204" pitchFamily="34" charset="0"/>
              </a:rPr>
              <a:t>Gardie</a:t>
            </a:r>
            <a:r>
              <a:rPr lang="sv-SE" sz="2000" dirty="0">
                <a:latin typeface="Arial" panose="020B0604020202020204" pitchFamily="34" charset="0"/>
                <a:ea typeface="ＭＳ Ｐゴシック"/>
                <a:cs typeface="Arial" panose="020B0604020202020204" pitchFamily="34" charset="0"/>
              </a:rPr>
              <a:t> på sagolika Läckö slott på 1600-talet.</a:t>
            </a:r>
          </a:p>
          <a:p>
            <a:endParaRPr lang="sv-SE" sz="2000" dirty="0">
              <a:latin typeface="Arial" panose="020B0604020202020204" pitchFamily="34" charset="0"/>
              <a:ea typeface="ＭＳ Ｐゴシック"/>
              <a:cs typeface="Arial" panose="020B0604020202020204" pitchFamily="34" charset="0"/>
            </a:endParaRPr>
          </a:p>
          <a:p>
            <a:r>
              <a:rPr lang="sv-SE" sz="2000" dirty="0">
                <a:latin typeface="Arial" panose="020B0604020202020204" pitchFamily="34" charset="0"/>
                <a:ea typeface="ＭＳ Ｐゴシック"/>
                <a:cs typeface="Arial" panose="020B0604020202020204" pitchFamily="34" charset="0"/>
              </a:rPr>
              <a:t>Länge var Rörstrand en av stadens största arbetsgivare, innan stora delar av produktionen flyttade ut i världen. Vi är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än idag en porslinsstad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med museum, tillverkning och keramisk utbildning.</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ea typeface="ＭＳ Ｐゴシック"/>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Lidköping </a:t>
            </a:r>
            <a:br>
              <a:rPr lang="sv-SE" sz="4000" b="1" dirty="0">
                <a:latin typeface="Arial" panose="020B0604020202020204" pitchFamily="34" charset="0"/>
                <a:cs typeface="Arial" panose="020B0604020202020204" pitchFamily="34" charset="0"/>
              </a:rPr>
            </a:br>
            <a:r>
              <a:rPr lang="sv-SE" sz="2700" b="1" dirty="0">
                <a:latin typeface="Arial" panose="020B0604020202020204" pitchFamily="34" charset="0"/>
                <a:cs typeface="Arial" panose="020B0604020202020204" pitchFamily="34" charset="0"/>
              </a:rPr>
              <a:t>– en historierik stad</a:t>
            </a:r>
            <a:endParaRPr lang="sv-SE"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93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5117" cy="31470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Mitt i stadens kärna ligger den blomstrande Stadsträdgården, musikskolan och Dina-scenen. Hit kommer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du för att njuta av musik, leka på den populära lekplatsen eller promenera i parken. </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Kultur och evenemang</a:t>
            </a:r>
            <a:endParaRPr lang="sv-SE" sz="3300" dirty="0">
              <a:latin typeface="Arial" panose="020B0604020202020204" pitchFamily="34" charset="0"/>
              <a:cs typeface="Arial" panose="020B0604020202020204" pitchFamily="34" charset="0"/>
            </a:endParaRPr>
          </a:p>
        </p:txBody>
      </p:sp>
      <p:pic>
        <p:nvPicPr>
          <p:cNvPr id="2" name="Bildobjekt 1">
            <a:extLst>
              <a:ext uri="{FF2B5EF4-FFF2-40B4-BE49-F238E27FC236}">
                <a16:creationId xmlns:a16="http://schemas.microsoft.com/office/drawing/2014/main" id="{E56606E4-B682-ED4F-6343-31FC2D81C3DF}"/>
              </a:ext>
            </a:extLst>
          </p:cNvPr>
          <p:cNvPicPr>
            <a:picLocks noChangeAspect="1"/>
          </p:cNvPicPr>
          <p:nvPr/>
        </p:nvPicPr>
        <p:blipFill rotWithShape="1">
          <a:blip r:embed="rId3">
            <a:extLst>
              <a:ext uri="{28A0092B-C50C-407E-A947-70E740481C1C}">
                <a14:useLocalDpi xmlns:a14="http://schemas.microsoft.com/office/drawing/2010/main" val="0"/>
              </a:ext>
            </a:extLst>
          </a:blip>
          <a:srcRect l="9539" r="18098"/>
          <a:stretch/>
        </p:blipFill>
        <p:spPr>
          <a:xfrm>
            <a:off x="1030369" y="0"/>
            <a:ext cx="7450440" cy="6866148"/>
          </a:xfrm>
          <a:prstGeom prst="rect">
            <a:avLst/>
          </a:prstGeom>
        </p:spPr>
      </p:pic>
    </p:spTree>
    <p:extLst>
      <p:ext uri="{BB962C8B-B14F-4D97-AF65-F5344CB8AC3E}">
        <p14:creationId xmlns:p14="http://schemas.microsoft.com/office/powerpoint/2010/main" val="100528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himmel, utomhus, lantbruksmaskin, dag">
            <a:extLst>
              <a:ext uri="{FF2B5EF4-FFF2-40B4-BE49-F238E27FC236}">
                <a16:creationId xmlns:a16="http://schemas.microsoft.com/office/drawing/2014/main" id="{C3E66A3A-8CBB-DEC9-6629-3E9CEA7474CD}"/>
              </a:ext>
            </a:extLst>
          </p:cNvPr>
          <p:cNvPicPr>
            <a:picLocks noChangeAspect="1"/>
          </p:cNvPicPr>
          <p:nvPr/>
        </p:nvPicPr>
        <p:blipFill rotWithShape="1">
          <a:blip r:embed="rId3">
            <a:extLst>
              <a:ext uri="{28A0092B-C50C-407E-A947-70E740481C1C}">
                <a14:useLocalDpi xmlns:a14="http://schemas.microsoft.com/office/drawing/2010/main" val="0"/>
              </a:ext>
            </a:extLst>
          </a:blip>
          <a:srcRect l="14386" t="1158" r="14386" b="2004"/>
          <a:stretch/>
        </p:blipFill>
        <p:spPr>
          <a:xfrm>
            <a:off x="1034360" y="0"/>
            <a:ext cx="7504592" cy="685799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5117" cy="300082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sv-SE" sz="2000" dirty="0">
                <a:latin typeface="Arial" panose="020B0604020202020204" pitchFamily="34" charset="0"/>
                <a:ea typeface="ＭＳ Ｐゴシック"/>
                <a:cs typeface="Arial" panose="020B0604020202020204" pitchFamily="34" charset="0"/>
              </a:rPr>
              <a:t>På lördagar möts människor på torget i Lidköping. Det är en tradition sedan över 350 år tillbaka i tiden. Handeln i centrum är och förblir levande. </a:t>
            </a:r>
          </a:p>
          <a:p>
            <a:pPr algn="l"/>
            <a:endParaRPr lang="sv-SE" sz="1050" dirty="0">
              <a:latin typeface="Arial" panose="020B0604020202020204" pitchFamily="34" charset="0"/>
              <a:ea typeface="ＭＳ Ｐゴシック"/>
              <a:cs typeface="Arial" panose="020B0604020202020204" pitchFamily="34" charset="0"/>
            </a:endParaRPr>
          </a:p>
          <a:p>
            <a:pPr algn="l"/>
            <a:r>
              <a:rPr lang="sv-SE" sz="2000" dirty="0">
                <a:latin typeface="Arial" panose="020B0604020202020204" pitchFamily="34" charset="0"/>
                <a:ea typeface="ＭＳ Ｐゴシック"/>
                <a:cs typeface="Arial" panose="020B0604020202020204" pitchFamily="34" charset="0"/>
              </a:rPr>
              <a:t>Här finns restauranger och kaféer nästan i varje gathörn. </a:t>
            </a: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Torget – en mötesplats</a:t>
            </a:r>
            <a:endParaRPr lang="sv-SE" sz="3300" dirty="0">
              <a:latin typeface="Arial" panose="020B0604020202020204" pitchFamily="34" charset="0"/>
              <a:cs typeface="Arial" panose="020B0604020202020204" pitchFamily="34" charset="0"/>
            </a:endParaRPr>
          </a:p>
        </p:txBody>
      </p:sp>
      <p:pic>
        <p:nvPicPr>
          <p:cNvPr id="3" name="Bildobjekt 2" descr="En bild som visar utomhus, himmel, klädsel, blomma&#10;&#10;Automatiskt genererad beskrivning">
            <a:extLst>
              <a:ext uri="{FF2B5EF4-FFF2-40B4-BE49-F238E27FC236}">
                <a16:creationId xmlns:a16="http://schemas.microsoft.com/office/drawing/2014/main" id="{B1E49756-6EAD-909C-0996-A32532946921}"/>
              </a:ext>
            </a:extLst>
          </p:cNvPr>
          <p:cNvPicPr>
            <a:picLocks noChangeAspect="1"/>
          </p:cNvPicPr>
          <p:nvPr/>
        </p:nvPicPr>
        <p:blipFill>
          <a:blip r:embed="rId4">
            <a:extLst>
              <a:ext uri="{28A0092B-C50C-407E-A947-70E740481C1C}">
                <a14:useLocalDpi xmlns:a14="http://schemas.microsoft.com/office/drawing/2010/main" val="0"/>
              </a:ext>
            </a:extLst>
          </a:blip>
          <a:srcRect l="27003"/>
          <a:stretch/>
        </p:blipFill>
        <p:spPr>
          <a:xfrm>
            <a:off x="1034358" y="-10"/>
            <a:ext cx="7504593" cy="6858000"/>
          </a:xfrm>
          <a:prstGeom prst="rect">
            <a:avLst/>
          </a:prstGeom>
        </p:spPr>
      </p:pic>
    </p:spTree>
    <p:extLst>
      <p:ext uri="{BB962C8B-B14F-4D97-AF65-F5344CB8AC3E}">
        <p14:creationId xmlns:p14="http://schemas.microsoft.com/office/powerpoint/2010/main" val="412791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19F8746-C27D-589C-D49E-6426F369ED2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8189" t="548" r="17195" b="10881"/>
          <a:stretch/>
        </p:blipFill>
        <p:spPr>
          <a:xfrm>
            <a:off x="1034360" y="0"/>
            <a:ext cx="7504592" cy="685800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5117" cy="25314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jobbar ständigt för att det ska finnas jobb inom räckhåll för alla som vill bo i Lidköping. Det ska finnas bra kommunikationer så att du kan ta dig till och från utbildning och arbete på ett smidigt sätt. </a:t>
            </a:r>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Arbeta i Lidköping</a:t>
            </a:r>
            <a:endParaRPr lang="sv-SE" sz="3300" dirty="0">
              <a:latin typeface="Arial" panose="020B0604020202020204" pitchFamily="34" charset="0"/>
              <a:cs typeface="Arial" panose="020B0604020202020204" pitchFamily="34" charset="0"/>
            </a:endParaRPr>
          </a:p>
        </p:txBody>
      </p:sp>
      <p:pic>
        <p:nvPicPr>
          <p:cNvPr id="4" name="Bildobjekt 3" descr="En bild som visar Medicinsk utrustning, person, sjukvård, inomhus&#10;&#10;Automatiskt genererad beskrivning">
            <a:extLst>
              <a:ext uri="{FF2B5EF4-FFF2-40B4-BE49-F238E27FC236}">
                <a16:creationId xmlns:a16="http://schemas.microsoft.com/office/drawing/2014/main" id="{EA9D815F-06D9-F932-54B2-0306975D5C5A}"/>
              </a:ext>
            </a:extLst>
          </p:cNvPr>
          <p:cNvPicPr>
            <a:picLocks noChangeAspect="1"/>
          </p:cNvPicPr>
          <p:nvPr/>
        </p:nvPicPr>
        <p:blipFill>
          <a:blip r:embed="rId4" cstate="print">
            <a:extLst>
              <a:ext uri="{28A0092B-C50C-407E-A947-70E740481C1C}">
                <a14:useLocalDpi xmlns:a14="http://schemas.microsoft.com/office/drawing/2010/main" val="0"/>
              </a:ext>
            </a:extLst>
          </a:blip>
          <a:srcRect l="23746" r="3266"/>
          <a:stretch/>
        </p:blipFill>
        <p:spPr>
          <a:xfrm>
            <a:off x="1034360" y="0"/>
            <a:ext cx="7504592" cy="6858000"/>
          </a:xfrm>
          <a:prstGeom prst="rect">
            <a:avLst/>
          </a:prstGeom>
        </p:spPr>
      </p:pic>
    </p:spTree>
    <p:extLst>
      <p:ext uri="{BB962C8B-B14F-4D97-AF65-F5344CB8AC3E}">
        <p14:creationId xmlns:p14="http://schemas.microsoft.com/office/powerpoint/2010/main" val="1861834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2E84D8E-AE8A-4185-A90D-F889E8A72EA9}"/>
              </a:ext>
            </a:extLst>
          </p:cNvPr>
          <p:cNvSpPr txBox="1"/>
          <p:nvPr/>
        </p:nvSpPr>
        <p:spPr>
          <a:xfrm>
            <a:off x="8686800" y="1965460"/>
            <a:ext cx="3405117" cy="34547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skapar förutsättningar för att fler företag ska kunna etablera sig här. </a:t>
            </a:r>
          </a:p>
          <a:p>
            <a:endParaRPr lang="sv-SE" sz="2000" dirty="0">
              <a:latin typeface="Arial" panose="020B0604020202020204" pitchFamily="34" charset="0"/>
              <a:ea typeface="ＭＳ Ｐゴシック"/>
              <a:cs typeface="Arial" panose="020B0604020202020204" pitchFamily="34" charset="0"/>
            </a:endParaRPr>
          </a:p>
          <a:p>
            <a:r>
              <a:rPr lang="sv-SE" sz="2000" dirty="0">
                <a:latin typeface="Arial" panose="020B0604020202020204" pitchFamily="34" charset="0"/>
                <a:ea typeface="ＭＳ Ｐゴシック"/>
                <a:cs typeface="Arial" panose="020B0604020202020204" pitchFamily="34" charset="0"/>
              </a:rPr>
              <a:t>Idag finns cirka 4 800 företag och organisationer i Lidköping med en stor branschbredd!</a:t>
            </a:r>
            <a:br>
              <a:rPr lang="sv-SE" sz="2000" dirty="0">
                <a:latin typeface="Arial" panose="020B0604020202020204" pitchFamily="34" charset="0"/>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sv-SE" sz="2000" dirty="0">
              <a:latin typeface="Arial" panose="020B0604020202020204" pitchFamily="34" charset="0"/>
              <a:ea typeface="ＭＳ Ｐゴシック"/>
              <a:cs typeface="Arial" panose="020B0604020202020204" pitchFamily="34" charset="0"/>
            </a:endParaRPr>
          </a:p>
          <a:p>
            <a:endParaRPr lang="sv-SE" sz="2000" b="1"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Autofit/>
          </a:bodyPr>
          <a:lstStyle/>
          <a:p>
            <a:r>
              <a:rPr lang="sv-SE" sz="3600" b="1" dirty="0">
                <a:latin typeface="Arial" panose="020B0604020202020204" pitchFamily="34" charset="0"/>
                <a:cs typeface="Arial" panose="020B0604020202020204" pitchFamily="34" charset="0"/>
              </a:rPr>
              <a:t>Näringsliv och etablerings-möjligheter</a:t>
            </a:r>
            <a:endParaRPr lang="sv-SE" sz="3600" dirty="0">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033F978D-19E4-3DA5-5FDB-7A24C54E8D89}"/>
              </a:ext>
            </a:extLst>
          </p:cNvPr>
          <p:cNvPicPr>
            <a:picLocks noChangeAspect="1"/>
          </p:cNvPicPr>
          <p:nvPr/>
        </p:nvPicPr>
        <p:blipFill>
          <a:blip r:embed="rId3">
            <a:extLst>
              <a:ext uri="{28A0092B-C50C-407E-A947-70E740481C1C}">
                <a14:useLocalDpi xmlns:a14="http://schemas.microsoft.com/office/drawing/2010/main" val="0"/>
              </a:ext>
            </a:extLst>
          </a:blip>
          <a:srcRect r="38542"/>
          <a:stretch/>
        </p:blipFill>
        <p:spPr>
          <a:xfrm>
            <a:off x="1034360" y="0"/>
            <a:ext cx="7493017" cy="6858000"/>
          </a:xfrm>
          <a:prstGeom prst="rect">
            <a:avLst/>
          </a:prstGeom>
        </p:spPr>
      </p:pic>
    </p:spTree>
    <p:extLst>
      <p:ext uri="{BB962C8B-B14F-4D97-AF65-F5344CB8AC3E}">
        <p14:creationId xmlns:p14="http://schemas.microsoft.com/office/powerpoint/2010/main" val="135502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utomhus, mark, himmel, klädsel&#10;&#10;Automatiskt genererad beskrivning">
            <a:extLst>
              <a:ext uri="{FF2B5EF4-FFF2-40B4-BE49-F238E27FC236}">
                <a16:creationId xmlns:a16="http://schemas.microsoft.com/office/drawing/2014/main" id="{DC4AFAE5-CC9E-8779-1860-F5649EA89533}"/>
              </a:ext>
            </a:extLst>
          </p:cNvPr>
          <p:cNvPicPr>
            <a:picLocks noChangeAspect="1"/>
          </p:cNvPicPr>
          <p:nvPr/>
        </p:nvPicPr>
        <p:blipFill>
          <a:blip r:embed="rId3" cstate="print">
            <a:extLst>
              <a:ext uri="{28A0092B-C50C-407E-A947-70E740481C1C}">
                <a14:useLocalDpi xmlns:a14="http://schemas.microsoft.com/office/drawing/2010/main" val="0"/>
              </a:ext>
            </a:extLst>
          </a:blip>
          <a:srcRect l="10109" t="22065" r="13796" b="8026"/>
          <a:stretch/>
        </p:blipFill>
        <p:spPr>
          <a:xfrm>
            <a:off x="1039221" y="0"/>
            <a:ext cx="11191856" cy="6858000"/>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1FC67017-4680-D5D0-D4EA-4351A2E30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94" y="-1267349"/>
            <a:ext cx="6550549" cy="6550549"/>
          </a:xfrm>
          <a:prstGeom prst="rect">
            <a:avLst/>
          </a:prstGeom>
          <a:effectLst>
            <a:outerShdw blurRad="50800" dist="38100" dir="2700000" algn="tl" rotWithShape="0">
              <a:prstClr val="black">
                <a:alpha val="40000"/>
              </a:prstClr>
            </a:outerShdw>
          </a:effectLst>
        </p:spPr>
      </p:pic>
      <p:pic>
        <p:nvPicPr>
          <p:cNvPr id="3" name="Bildobjekt 2" descr="En bild som visar Teckensnitt, Grafik, grafisk design, logotyp&#10;&#10;Automatiskt genererad beskrivning">
            <a:extLst>
              <a:ext uri="{FF2B5EF4-FFF2-40B4-BE49-F238E27FC236}">
                <a16:creationId xmlns:a16="http://schemas.microsoft.com/office/drawing/2014/main" id="{FBDBE5CE-73D2-448D-7316-90F3BA4C54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2646" y="4697874"/>
            <a:ext cx="2068720" cy="2210926"/>
          </a:xfrm>
          <a:prstGeom prst="rect">
            <a:avLst/>
          </a:prstGeom>
        </p:spPr>
      </p:pic>
      <p:pic>
        <p:nvPicPr>
          <p:cNvPr id="5" name="Bildobjekt 4" descr="En bild som visar Teckensnitt, Grafik, symbol, grafisk design&#10;&#10;Automatiskt genererad beskrivning">
            <a:extLst>
              <a:ext uri="{FF2B5EF4-FFF2-40B4-BE49-F238E27FC236}">
                <a16:creationId xmlns:a16="http://schemas.microsoft.com/office/drawing/2014/main" id="{D1BF54DA-E5A8-693F-5A04-229ACDBBC8FC}"/>
              </a:ext>
            </a:extLst>
          </p:cNvPr>
          <p:cNvPicPr>
            <a:picLocks noChangeAspect="1"/>
          </p:cNvPicPr>
          <p:nvPr/>
        </p:nvPicPr>
        <p:blipFill>
          <a:blip r:embed="rId6" cstate="print">
            <a:extLst>
              <a:ext uri="{28A0092B-C50C-407E-A947-70E740481C1C}">
                <a14:useLocalDpi xmlns:a14="http://schemas.microsoft.com/office/drawing/2010/main" val="0"/>
              </a:ext>
            </a:extLst>
          </a:blip>
          <a:srcRect r="20803"/>
          <a:stretch/>
        </p:blipFill>
        <p:spPr>
          <a:xfrm>
            <a:off x="9403287" y="153051"/>
            <a:ext cx="2831698" cy="2145086"/>
          </a:xfrm>
          <a:prstGeom prst="rect">
            <a:avLst/>
          </a:prstGeom>
        </p:spPr>
      </p:pic>
    </p:spTree>
    <p:extLst>
      <p:ext uri="{BB962C8B-B14F-4D97-AF65-F5344CB8AC3E}">
        <p14:creationId xmlns:p14="http://schemas.microsoft.com/office/powerpoint/2010/main" val="211702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gräs, himmel, utomhus, hus">
            <a:extLst>
              <a:ext uri="{FF2B5EF4-FFF2-40B4-BE49-F238E27FC236}">
                <a16:creationId xmlns:a16="http://schemas.microsoft.com/office/drawing/2014/main" id="{DC34F6D0-3917-8158-2995-05BF2CDE5E11}"/>
              </a:ext>
            </a:extLst>
          </p:cNvPr>
          <p:cNvPicPr>
            <a:picLocks noChangeAspect="1"/>
          </p:cNvPicPr>
          <p:nvPr/>
        </p:nvPicPr>
        <p:blipFill rotWithShape="1">
          <a:blip r:embed="rId3">
            <a:extLst>
              <a:ext uri="{28A0092B-C50C-407E-A947-70E740481C1C}">
                <a14:useLocalDpi xmlns:a14="http://schemas.microsoft.com/office/drawing/2010/main" val="0"/>
              </a:ext>
            </a:extLst>
          </a:blip>
          <a:srcRect l="20538" t="7377" r="3381" b="22738"/>
          <a:stretch/>
        </p:blipFill>
        <p:spPr>
          <a:xfrm>
            <a:off x="1001180" y="0"/>
            <a:ext cx="11190820" cy="6858000"/>
          </a:xfrm>
          <a:prstGeom prst="rect">
            <a:avLst/>
          </a:prstGeom>
        </p:spPr>
      </p:pic>
      <p:pic>
        <p:nvPicPr>
          <p:cNvPr id="15" name="Bildobjekt 14">
            <a:extLst>
              <a:ext uri="{FF2B5EF4-FFF2-40B4-BE49-F238E27FC236}">
                <a16:creationId xmlns:a16="http://schemas.microsoft.com/office/drawing/2014/main" id="{AA98E04E-2B99-0EB1-864D-B7A9F3B17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9243" y="-355411"/>
            <a:ext cx="4733925" cy="4733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2514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2E84D8E-AE8A-4185-A90D-F889E8A72EA9}"/>
              </a:ext>
            </a:extLst>
          </p:cNvPr>
          <p:cNvSpPr txBox="1"/>
          <p:nvPr/>
        </p:nvSpPr>
        <p:spPr>
          <a:xfrm>
            <a:off x="10143633" y="1233672"/>
            <a:ext cx="1655474" cy="106952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1300">
                <a:solidFill>
                  <a:schemeClr val="bg1"/>
                </a:solidFill>
              </a:rPr>
              <a:t>I Lidköpings kommun arbetar ungefär </a:t>
            </a:r>
            <a:br>
              <a:rPr lang="sv-SE" sz="1300">
                <a:solidFill>
                  <a:schemeClr val="bg1"/>
                </a:solidFill>
              </a:rPr>
            </a:br>
            <a:r>
              <a:rPr lang="sv-SE" sz="1300">
                <a:solidFill>
                  <a:schemeClr val="bg1"/>
                </a:solidFill>
              </a:rPr>
              <a:t>4 300 medarbetare. </a:t>
            </a:r>
            <a:br>
              <a:rPr lang="sv-SE" sz="1300">
                <a:solidFill>
                  <a:schemeClr val="bg1"/>
                </a:solidFill>
              </a:rPr>
            </a:br>
            <a:r>
              <a:rPr lang="sv-SE" sz="1300">
                <a:solidFill>
                  <a:schemeClr val="bg1"/>
                </a:solidFill>
              </a:rPr>
              <a:t>Vi arbetar för våra invånares bästa.</a:t>
            </a:r>
          </a:p>
        </p:txBody>
      </p:sp>
      <p:sp>
        <p:nvSpPr>
          <p:cNvPr id="6" name="textruta 5">
            <a:extLst>
              <a:ext uri="{FF2B5EF4-FFF2-40B4-BE49-F238E27FC236}">
                <a16:creationId xmlns:a16="http://schemas.microsoft.com/office/drawing/2014/main" id="{131F5B8E-7026-7DC9-9ECC-D011DF828432}"/>
              </a:ext>
            </a:extLst>
          </p:cNvPr>
          <p:cNvSpPr txBox="1"/>
          <p:nvPr/>
        </p:nvSpPr>
        <p:spPr>
          <a:xfrm>
            <a:off x="8771160" y="2303196"/>
            <a:ext cx="3281332" cy="35779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Lidköping är en välkomnande och hållbar kommun. Här bor ungefär 40 000 personer och vårt mål är att vara 50 000 invånare år 2045. Förutom att vi finns på vackra västgötaslätten har vi också en 22 mil lång kust med magiska badplatser och tusentals öar. </a:t>
            </a:r>
            <a:br>
              <a:rPr lang="sv-SE" sz="2000" dirty="0">
                <a:latin typeface="Arial" panose="020B0604020202020204" pitchFamily="34" charset="0"/>
                <a:ea typeface="ＭＳ Ｐゴシック"/>
                <a:cs typeface="Arial" panose="020B0604020202020204" pitchFamily="34" charset="0"/>
              </a:rPr>
            </a:br>
            <a:endParaRPr lang="sv-SE" sz="800" dirty="0">
              <a:latin typeface="Arial" panose="020B0604020202020204" pitchFamily="34" charset="0"/>
              <a:ea typeface="ＭＳ Ｐゴシック"/>
              <a:cs typeface="Arial" panose="020B0604020202020204" pitchFamily="34" charset="0"/>
            </a:endParaRPr>
          </a:p>
        </p:txBody>
      </p:sp>
      <p:sp>
        <p:nvSpPr>
          <p:cNvPr id="7" name="Rubrik 1">
            <a:extLst>
              <a:ext uri="{FF2B5EF4-FFF2-40B4-BE49-F238E27FC236}">
                <a16:creationId xmlns:a16="http://schemas.microsoft.com/office/drawing/2014/main" id="{2F05B135-7A6B-B4A6-5539-5F8BAFB95682}"/>
              </a:ext>
            </a:extLst>
          </p:cNvPr>
          <p:cNvSpPr>
            <a:spLocks noGrp="1"/>
          </p:cNvSpPr>
          <p:nvPr>
            <p:ph type="title"/>
          </p:nvPr>
        </p:nvSpPr>
        <p:spPr>
          <a:xfrm>
            <a:off x="8630652" y="563702"/>
            <a:ext cx="3562349" cy="1339940"/>
          </a:xfrm>
        </p:spPr>
        <p:txBody>
          <a:bodyPr>
            <a:normAutofit/>
          </a:bodyPr>
          <a:lstStyle/>
          <a:p>
            <a:r>
              <a:rPr lang="sv-SE" sz="4400" b="1" dirty="0">
                <a:latin typeface="Arial" panose="020B0604020202020204" pitchFamily="34" charset="0"/>
                <a:cs typeface="Arial" panose="020B0604020202020204" pitchFamily="34" charset="0"/>
              </a:rPr>
              <a:t>Befolkning </a:t>
            </a:r>
            <a:r>
              <a:rPr lang="sv-SE" sz="4400" b="1" spc="-150" dirty="0">
                <a:latin typeface="Arial" panose="020B0604020202020204" pitchFamily="34" charset="0"/>
                <a:cs typeface="Arial" panose="020B0604020202020204" pitchFamily="34" charset="0"/>
              </a:rPr>
              <a:t>och geografi</a:t>
            </a:r>
            <a:endParaRPr lang="sv-SE" spc="-150" dirty="0">
              <a:latin typeface="Arial" panose="020B0604020202020204" pitchFamily="34" charset="0"/>
              <a:cs typeface="Arial" panose="020B0604020202020204" pitchFamily="34" charset="0"/>
            </a:endParaRPr>
          </a:p>
        </p:txBody>
      </p:sp>
      <p:pic>
        <p:nvPicPr>
          <p:cNvPr id="8" name="Bildobjekt 7" descr="En bild som visar utomhus, himmel, vatten, kust&#10;&#10;Automatiskt genererad beskrivning">
            <a:extLst>
              <a:ext uri="{FF2B5EF4-FFF2-40B4-BE49-F238E27FC236}">
                <a16:creationId xmlns:a16="http://schemas.microsoft.com/office/drawing/2014/main" id="{6845DE8A-2FB6-8244-FD53-FDED9BDDDD56}"/>
              </a:ext>
            </a:extLst>
          </p:cNvPr>
          <p:cNvPicPr>
            <a:picLocks noChangeAspect="1"/>
          </p:cNvPicPr>
          <p:nvPr/>
        </p:nvPicPr>
        <p:blipFill>
          <a:blip r:embed="rId2" cstate="print">
            <a:extLst>
              <a:ext uri="{28A0092B-C50C-407E-A947-70E740481C1C}">
                <a14:useLocalDpi xmlns:a14="http://schemas.microsoft.com/office/drawing/2010/main" val="0"/>
              </a:ext>
            </a:extLst>
          </a:blip>
          <a:srcRect r="26578"/>
          <a:stretch/>
        </p:blipFill>
        <p:spPr>
          <a:xfrm>
            <a:off x="1007520" y="0"/>
            <a:ext cx="7549168" cy="6858000"/>
          </a:xfrm>
          <a:prstGeom prst="rect">
            <a:avLst/>
          </a:prstGeom>
        </p:spPr>
      </p:pic>
    </p:spTree>
    <p:extLst>
      <p:ext uri="{BB962C8B-B14F-4D97-AF65-F5344CB8AC3E}">
        <p14:creationId xmlns:p14="http://schemas.microsoft.com/office/powerpoint/2010/main" val="323207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riangel, Symmetri, konst, origami&#10;&#10;Automatiskt genererad beskrivning">
            <a:extLst>
              <a:ext uri="{FF2B5EF4-FFF2-40B4-BE49-F238E27FC236}">
                <a16:creationId xmlns:a16="http://schemas.microsoft.com/office/drawing/2014/main" id="{B3975F1B-49AF-41CC-6CBF-BEDE1FA1F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640" y="5352512"/>
            <a:ext cx="1660394" cy="1505488"/>
          </a:xfrm>
          <a:prstGeom prst="rect">
            <a:avLst/>
          </a:prstGeom>
        </p:spPr>
      </p:pic>
      <p:pic>
        <p:nvPicPr>
          <p:cNvPr id="2" name="Bildobjekt 1" descr="En bild som visar person, utomhus, folksamling">
            <a:extLst>
              <a:ext uri="{FF2B5EF4-FFF2-40B4-BE49-F238E27FC236}">
                <a16:creationId xmlns:a16="http://schemas.microsoft.com/office/drawing/2014/main" id="{B0B71D9C-D03B-9D24-FBB7-1F86282BD4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32" t="13497" r="29599" b="2593"/>
          <a:stretch/>
        </p:blipFill>
        <p:spPr>
          <a:xfrm>
            <a:off x="1034367" y="-11510"/>
            <a:ext cx="7504587" cy="6885324"/>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754672" y="1574630"/>
            <a:ext cx="3144644"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I konkurrens med alla Sveriges övriga kommuner i vår storlek utsåg tidskriften Dagens Samhälle Lidköping till Årets superkommun 2022. </a:t>
            </a: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2023 blev det silver och 2024 en bronsplacering.</a:t>
            </a:r>
          </a:p>
          <a:p>
            <a:pPr marL="0" indent="0">
              <a:buFont typeface="Arial" panose="020B0604020202020204" pitchFamily="34" charset="0"/>
              <a:buNone/>
            </a:pPr>
            <a:r>
              <a:rPr lang="sv-SE" sz="1800" dirty="0">
                <a:latin typeface="Arial" panose="020B0604020202020204" pitchFamily="34" charset="0"/>
                <a:cs typeface="Arial" panose="020B0604020202020204" pitchFamily="34" charset="0"/>
              </a:rPr>
              <a:t>Över 140 olika mätpunkter inom skola, barnomsorg och äldreomsorg, ekonomi och arbetsmarknad ligger till grund för utnämningen och även ett allt bättre kulturliv och fina fritidsmöjligheter ingår i mätningen.</a:t>
            </a: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fontScale="90000"/>
          </a:bodyPr>
          <a:lstStyle/>
          <a:p>
            <a:r>
              <a:rPr lang="sv-SE" sz="4000" b="1" dirty="0">
                <a:latin typeface="Arial" panose="020B0604020202020204" pitchFamily="34" charset="0"/>
                <a:cs typeface="Arial" panose="020B0604020202020204" pitchFamily="34" charset="0"/>
              </a:rPr>
              <a:t>Årets superkommun</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098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2E84D8E-AE8A-4185-A90D-F889E8A72EA9}"/>
              </a:ext>
            </a:extLst>
          </p:cNvPr>
          <p:cNvSpPr txBox="1"/>
          <p:nvPr/>
        </p:nvSpPr>
        <p:spPr>
          <a:xfrm>
            <a:off x="8788399" y="1500260"/>
            <a:ext cx="3302000" cy="25314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sv-SE" sz="2000" dirty="0">
                <a:latin typeface="Arial" panose="020B0604020202020204" pitchFamily="34" charset="0"/>
                <a:cs typeface="Arial" panose="020B0604020202020204" pitchFamily="34" charset="0"/>
              </a:rPr>
              <a:t>I Lidköpings kommun arbetar ungefär </a:t>
            </a:r>
            <a:br>
              <a:rPr lang="sv-SE" sz="2000">
                <a:latin typeface="Arial" panose="020B0604020202020204" pitchFamily="34" charset="0"/>
                <a:cs typeface="Arial" panose="020B0604020202020204" pitchFamily="34" charset="0"/>
              </a:rPr>
            </a:br>
            <a:r>
              <a:rPr lang="sv-SE" sz="2000">
                <a:latin typeface="Arial" panose="020B0604020202020204" pitchFamily="34" charset="0"/>
                <a:cs typeface="Arial" panose="020B0604020202020204" pitchFamily="34" charset="0"/>
              </a:rPr>
              <a:t>4,500 </a:t>
            </a:r>
            <a:r>
              <a:rPr lang="sv-SE" sz="2000" dirty="0">
                <a:latin typeface="Arial" panose="020B0604020202020204" pitchFamily="34" charset="0"/>
                <a:cs typeface="Arial" panose="020B0604020202020204" pitchFamily="34" charset="0"/>
              </a:rPr>
              <a:t>medarbetare. </a:t>
            </a:r>
            <a:br>
              <a:rPr lang="sv-SE" sz="2000" dirty="0">
                <a:latin typeface="Arial" panose="020B0604020202020204" pitchFamily="34" charset="0"/>
                <a:cs typeface="Arial" panose="020B0604020202020204" pitchFamily="34" charset="0"/>
              </a:rPr>
            </a:br>
            <a:r>
              <a:rPr lang="sv-SE" sz="2000" dirty="0">
                <a:latin typeface="Arial" panose="020B0604020202020204" pitchFamily="34" charset="0"/>
                <a:cs typeface="Arial" panose="020B0604020202020204" pitchFamily="34" charset="0"/>
              </a:rPr>
              <a:t>Vi arbetar för våra invånares bästa.</a:t>
            </a:r>
          </a:p>
          <a:p>
            <a:pPr algn="l"/>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ea typeface="ＭＳ Ｐゴシック"/>
              <a:cs typeface="Arial" panose="020B0604020202020204" pitchFamily="34" charset="0"/>
            </a:endParaRPr>
          </a:p>
          <a:p>
            <a:pPr algn="l"/>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Medarbetare</a:t>
            </a:r>
            <a:endParaRPr lang="sv-SE" sz="4000" dirty="0">
              <a:latin typeface="Arial" panose="020B0604020202020204" pitchFamily="34" charset="0"/>
              <a:cs typeface="Arial" panose="020B0604020202020204" pitchFamily="34" charset="0"/>
            </a:endParaRPr>
          </a:p>
        </p:txBody>
      </p:sp>
      <p:pic>
        <p:nvPicPr>
          <p:cNvPr id="4" name="Bildobjekt 3" descr="En bild som visar utomhus, träd, klädsel, person&#10;&#10;Automatiskt genererad beskrivning">
            <a:extLst>
              <a:ext uri="{FF2B5EF4-FFF2-40B4-BE49-F238E27FC236}">
                <a16:creationId xmlns:a16="http://schemas.microsoft.com/office/drawing/2014/main" id="{29155FCE-20F0-6D93-B633-D66ECF9AFAC9}"/>
              </a:ext>
            </a:extLst>
          </p:cNvPr>
          <p:cNvPicPr>
            <a:picLocks noChangeAspect="1"/>
          </p:cNvPicPr>
          <p:nvPr/>
        </p:nvPicPr>
        <p:blipFill>
          <a:blip r:embed="rId3" cstate="print">
            <a:extLst>
              <a:ext uri="{28A0092B-C50C-407E-A947-70E740481C1C}">
                <a14:useLocalDpi xmlns:a14="http://schemas.microsoft.com/office/drawing/2010/main" val="0"/>
              </a:ext>
            </a:extLst>
          </a:blip>
          <a:srcRect l="8568" r="18475"/>
          <a:stretch/>
        </p:blipFill>
        <p:spPr>
          <a:xfrm>
            <a:off x="1034365" y="0"/>
            <a:ext cx="7504587" cy="6858000"/>
          </a:xfrm>
          <a:prstGeom prst="rect">
            <a:avLst/>
          </a:prstGeom>
        </p:spPr>
      </p:pic>
    </p:spTree>
    <p:extLst>
      <p:ext uri="{BB962C8B-B14F-4D97-AF65-F5344CB8AC3E}">
        <p14:creationId xmlns:p14="http://schemas.microsoft.com/office/powerpoint/2010/main" val="3095242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36BBAD8-42B9-6F77-5782-3BEA9E28CF48}"/>
              </a:ext>
            </a:extLst>
          </p:cNvPr>
          <p:cNvPicPr>
            <a:picLocks noChangeAspect="1"/>
          </p:cNvPicPr>
          <p:nvPr/>
        </p:nvPicPr>
        <p:blipFill rotWithShape="1">
          <a:blip r:embed="rId3">
            <a:extLst>
              <a:ext uri="{28A0092B-C50C-407E-A947-70E740481C1C}">
                <a14:useLocalDpi xmlns:a14="http://schemas.microsoft.com/office/drawing/2010/main" val="0"/>
              </a:ext>
            </a:extLst>
          </a:blip>
          <a:srcRect l="22994" t="8342" b="39116"/>
          <a:stretch/>
        </p:blipFill>
        <p:spPr>
          <a:xfrm>
            <a:off x="1802846" y="-1"/>
            <a:ext cx="6700800" cy="6858001"/>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800" y="1661142"/>
            <a:ext cx="3302000" cy="31470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tar hand om dig som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bor i Lidköpings kommun. Det gör vi på många olika sätt, årets alla dagar och dygnets alla timmar. Vi vill ge bästa möjliga vård och stöd och det visar sig i de goda betyg som vi får i brukarundersökningar. </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Stöd och omsorg</a:t>
            </a:r>
            <a:endParaRPr lang="sv-SE" sz="4000" dirty="0">
              <a:latin typeface="Arial" panose="020B0604020202020204" pitchFamily="34" charset="0"/>
              <a:cs typeface="Arial" panose="020B0604020202020204" pitchFamily="34" charset="0"/>
            </a:endParaRPr>
          </a:p>
        </p:txBody>
      </p:sp>
      <p:pic>
        <p:nvPicPr>
          <p:cNvPr id="4" name="Bildobjekt 3" descr="En bild som visar person, klädsel, Människoansikte, inomhus&#10;&#10;Automatiskt genererad beskrivning">
            <a:extLst>
              <a:ext uri="{FF2B5EF4-FFF2-40B4-BE49-F238E27FC236}">
                <a16:creationId xmlns:a16="http://schemas.microsoft.com/office/drawing/2014/main" id="{E1FC9E52-F7C0-A308-10B8-BE9375FEF688}"/>
              </a:ext>
            </a:extLst>
          </p:cNvPr>
          <p:cNvPicPr>
            <a:picLocks noChangeAspect="1"/>
          </p:cNvPicPr>
          <p:nvPr/>
        </p:nvPicPr>
        <p:blipFill>
          <a:blip r:embed="rId4" cstate="print">
            <a:extLst>
              <a:ext uri="{28A0092B-C50C-407E-A947-70E740481C1C}">
                <a14:useLocalDpi xmlns:a14="http://schemas.microsoft.com/office/drawing/2010/main" val="0"/>
              </a:ext>
            </a:extLst>
          </a:blip>
          <a:srcRect l="22669" r="4820"/>
          <a:stretch/>
        </p:blipFill>
        <p:spPr>
          <a:xfrm>
            <a:off x="1042988" y="-3"/>
            <a:ext cx="7454901" cy="6858000"/>
          </a:xfrm>
          <a:prstGeom prst="rect">
            <a:avLst/>
          </a:prstGeom>
        </p:spPr>
      </p:pic>
    </p:spTree>
    <p:extLst>
      <p:ext uri="{BB962C8B-B14F-4D97-AF65-F5344CB8AC3E}">
        <p14:creationId xmlns:p14="http://schemas.microsoft.com/office/powerpoint/2010/main" val="237891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tängsel, däck&#10;&#10;Automatiskt genererad beskrivning">
            <a:extLst>
              <a:ext uri="{FF2B5EF4-FFF2-40B4-BE49-F238E27FC236}">
                <a16:creationId xmlns:a16="http://schemas.microsoft.com/office/drawing/2014/main" id="{6E71144B-555B-74B2-3E9B-22582D7B4587}"/>
              </a:ext>
            </a:extLst>
          </p:cNvPr>
          <p:cNvPicPr>
            <a:picLocks noChangeAspect="1"/>
          </p:cNvPicPr>
          <p:nvPr/>
        </p:nvPicPr>
        <p:blipFill rotWithShape="1">
          <a:blip r:embed="rId3"/>
          <a:srcRect l="26468" t="7822" r="15114" b="11746"/>
          <a:stretch/>
        </p:blipFill>
        <p:spPr>
          <a:xfrm flipH="1">
            <a:off x="1034365" y="-5"/>
            <a:ext cx="7504588" cy="6885323"/>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4937" cy="40703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har erkänt god kvalitet i våra förskolor och grund-skolor. Dessutom finns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De la </a:t>
            </a:r>
            <a:r>
              <a:rPr lang="sv-SE" sz="2000" dirty="0" err="1">
                <a:latin typeface="Arial" panose="020B0604020202020204" pitchFamily="34" charset="0"/>
                <a:ea typeface="ＭＳ Ｐゴシック"/>
                <a:cs typeface="Arial" panose="020B0604020202020204" pitchFamily="34" charset="0"/>
              </a:rPr>
              <a:t>Gardiegymnasiet</a:t>
            </a:r>
            <a:r>
              <a:rPr lang="sv-SE" sz="2000" dirty="0">
                <a:latin typeface="Arial" panose="020B0604020202020204" pitchFamily="34" charset="0"/>
                <a:ea typeface="ＭＳ Ｐゴシック"/>
                <a:cs typeface="Arial" panose="020B0604020202020204" pitchFamily="34" charset="0"/>
              </a:rPr>
              <a:t>, en av </a:t>
            </a:r>
            <a:r>
              <a:rPr lang="sv-SE" sz="2000" dirty="0">
                <a:latin typeface="Arial" panose="020B0604020202020204" pitchFamily="34" charset="0"/>
                <a:ea typeface="Calibri"/>
                <a:cs typeface="Arial" panose="020B0604020202020204" pitchFamily="34" charset="0"/>
              </a:rPr>
              <a:t>Sveriges </a:t>
            </a:r>
            <a:r>
              <a:rPr lang="sv-SE" sz="2000" dirty="0">
                <a:latin typeface="Arial" panose="020B0604020202020204" pitchFamily="34" charset="0"/>
                <a:ea typeface="ＭＳ Ｐゴシック"/>
                <a:cs typeface="Arial" panose="020B0604020202020204" pitchFamily="34" charset="0"/>
              </a:rPr>
              <a:t>största gymnasieskolor i Lidköping. </a:t>
            </a:r>
            <a:br>
              <a:rPr lang="sv-SE" sz="2000" dirty="0">
                <a:latin typeface="Arial" panose="020B0604020202020204" pitchFamily="34" charset="0"/>
                <a:ea typeface="ＭＳ Ｐゴシック"/>
                <a:cs typeface="Arial" panose="020B0604020202020204" pitchFamily="34" charset="0"/>
              </a:rPr>
            </a:b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Utbildningsmöjligheterna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tar inte slut där. På Campus Västra Skaraborg kan du utbilda dig på grund-, gymnasie-, yrkeshög-</a:t>
            </a:r>
            <a:br>
              <a:rPr lang="sv-SE" sz="2000" dirty="0">
                <a:latin typeface="Arial" panose="020B0604020202020204" pitchFamily="34" charset="0"/>
                <a:ea typeface="ＭＳ Ｐゴシック"/>
                <a:cs typeface="Arial" panose="020B0604020202020204" pitchFamily="34" charset="0"/>
              </a:rPr>
            </a:br>
            <a:r>
              <a:rPr lang="sv-SE" sz="2000" dirty="0" err="1">
                <a:latin typeface="Arial" panose="020B0604020202020204" pitchFamily="34" charset="0"/>
                <a:ea typeface="ＭＳ Ｐゴシック"/>
                <a:cs typeface="Arial" panose="020B0604020202020204" pitchFamily="34" charset="0"/>
              </a:rPr>
              <a:t>skole</a:t>
            </a:r>
            <a:r>
              <a:rPr lang="sv-SE" sz="2000" dirty="0">
                <a:latin typeface="Arial" panose="020B0604020202020204" pitchFamily="34" charset="0"/>
                <a:ea typeface="ＭＳ Ｐゴシック"/>
                <a:cs typeface="Arial" panose="020B0604020202020204" pitchFamily="34" charset="0"/>
              </a:rPr>
              <a:t>- och högskolenivå.</a:t>
            </a:r>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Utbildnings-</a:t>
            </a:r>
            <a:br>
              <a:rPr lang="sv-SE" sz="4000" b="1"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möjligheter</a:t>
            </a:r>
            <a:endParaRPr lang="sv-SE" sz="4000" dirty="0">
              <a:latin typeface="Arial" panose="020B0604020202020204" pitchFamily="34" charset="0"/>
              <a:cs typeface="Arial" panose="020B0604020202020204" pitchFamily="34" charset="0"/>
            </a:endParaRPr>
          </a:p>
        </p:txBody>
      </p:sp>
      <p:pic>
        <p:nvPicPr>
          <p:cNvPr id="4" name="Bildobjekt 3" descr="En bild som visar Människoansikte, klädsel, person, kulram&#10;&#10;Automatiskt genererad beskrivning">
            <a:extLst>
              <a:ext uri="{FF2B5EF4-FFF2-40B4-BE49-F238E27FC236}">
                <a16:creationId xmlns:a16="http://schemas.microsoft.com/office/drawing/2014/main" id="{A9B5C11F-E1D3-B6A6-A8D8-26DF28F4B3F3}"/>
              </a:ext>
            </a:extLst>
          </p:cNvPr>
          <p:cNvPicPr>
            <a:picLocks noChangeAspect="1"/>
          </p:cNvPicPr>
          <p:nvPr/>
        </p:nvPicPr>
        <p:blipFill>
          <a:blip r:embed="rId4" cstate="print">
            <a:extLst>
              <a:ext uri="{28A0092B-C50C-407E-A947-70E740481C1C}">
                <a14:useLocalDpi xmlns:a14="http://schemas.microsoft.com/office/drawing/2010/main" val="0"/>
              </a:ext>
            </a:extLst>
          </a:blip>
          <a:srcRect l="16196" r="10816"/>
          <a:stretch/>
        </p:blipFill>
        <p:spPr>
          <a:xfrm>
            <a:off x="1034363" y="-5"/>
            <a:ext cx="7504589" cy="6858000"/>
          </a:xfrm>
          <a:prstGeom prst="rect">
            <a:avLst/>
          </a:prstGeom>
        </p:spPr>
      </p:pic>
    </p:spTree>
    <p:extLst>
      <p:ext uri="{BB962C8B-B14F-4D97-AF65-F5344CB8AC3E}">
        <p14:creationId xmlns:p14="http://schemas.microsoft.com/office/powerpoint/2010/main" val="291597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615BEB2-E344-4EFE-C236-7BD0FCC7753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Effect>
                      <a14:brightnessContrast bright="10000" contrast="20000"/>
                    </a14:imgEffect>
                  </a14:imgLayer>
                </a14:imgProps>
              </a:ext>
              <a:ext uri="{28A0092B-C50C-407E-A947-70E740481C1C}">
                <a14:useLocalDpi xmlns:a14="http://schemas.microsoft.com/office/drawing/2010/main" val="0"/>
              </a:ext>
            </a:extLst>
          </a:blip>
          <a:srcRect l="10710" t="29537" r="3243" b="18055"/>
          <a:stretch/>
        </p:blipFill>
        <p:spPr>
          <a:xfrm>
            <a:off x="1034364" y="0"/>
            <a:ext cx="7504589" cy="685800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774481" y="1719801"/>
            <a:ext cx="3404937"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I Lidköping kan du välja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hur du vill bo. Vi bygger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nya områden, förvaltar kulturhistoriska områden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och allt däremellan. </a:t>
            </a:r>
            <a:br>
              <a:rPr lang="sv-SE" sz="2000" dirty="0">
                <a:latin typeface="Arial" panose="020B0604020202020204" pitchFamily="34" charset="0"/>
                <a:ea typeface="ＭＳ Ｐゴシック"/>
                <a:cs typeface="Arial" panose="020B0604020202020204" pitchFamily="34" charset="0"/>
              </a:rPr>
            </a:br>
            <a:endParaRPr lang="sv-SE" sz="800" dirty="0">
              <a:latin typeface="Arial" panose="020B0604020202020204" pitchFamily="34" charset="0"/>
              <a:ea typeface="ＭＳ Ｐゴシック"/>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Variationsrik</a:t>
            </a:r>
            <a:br>
              <a:rPr lang="sv-SE" sz="4000" b="1"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bebyggelse</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16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2" descr="En bild som visar vatten, himmel, utomhus, kust&#10;&#10;Automatiskt genererad beskrivning">
            <a:extLst>
              <a:ext uri="{FF2B5EF4-FFF2-40B4-BE49-F238E27FC236}">
                <a16:creationId xmlns:a16="http://schemas.microsoft.com/office/drawing/2014/main" id="{CF409309-CC6D-A552-6721-DF5FE32BAA53}"/>
              </a:ext>
            </a:extLst>
          </p:cNvPr>
          <p:cNvPicPr>
            <a:picLocks noChangeAspect="1"/>
          </p:cNvPicPr>
          <p:nvPr/>
        </p:nvPicPr>
        <p:blipFill rotWithShape="1">
          <a:blip r:embed="rId3"/>
          <a:srcRect l="21778" t="3" r="24470" b="398"/>
          <a:stretch/>
        </p:blipFill>
        <p:spPr>
          <a:xfrm>
            <a:off x="1034363" y="-27322"/>
            <a:ext cx="7504590" cy="691264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4937" cy="25314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Just nu har vi en stor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satsning i det vattennära området </a:t>
            </a:r>
            <a:r>
              <a:rPr lang="sv-SE" sz="2000" dirty="0" err="1">
                <a:latin typeface="Arial" panose="020B0604020202020204" pitchFamily="34" charset="0"/>
                <a:ea typeface="ＭＳ Ｐゴシック"/>
                <a:cs typeface="Arial" panose="020B0604020202020204" pitchFamily="34" charset="0"/>
              </a:rPr>
              <a:t>Framnäs</a:t>
            </a:r>
            <a:r>
              <a:rPr lang="sv-SE" sz="2000" dirty="0">
                <a:latin typeface="Arial" panose="020B0604020202020204" pitchFamily="34" charset="0"/>
                <a:ea typeface="ＭＳ Ｐゴシック"/>
                <a:cs typeface="Arial" panose="020B0604020202020204" pitchFamily="34" charset="0"/>
              </a:rPr>
              <a:t>. Här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har det byggts en ny strandpark och strandpromenad och det</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planeras även för nytt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badhus och bostäder.</a:t>
            </a:r>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Vi bygger </a:t>
            </a:r>
            <a:br>
              <a:rPr lang="sv-SE" sz="4000" b="1"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för framtiden</a:t>
            </a:r>
            <a:endParaRPr lang="sv-SE" sz="4000" dirty="0">
              <a:latin typeface="Arial" panose="020B0604020202020204" pitchFamily="34" charset="0"/>
              <a:cs typeface="Arial" panose="020B0604020202020204" pitchFamily="34" charset="0"/>
            </a:endParaRPr>
          </a:p>
        </p:txBody>
      </p:sp>
      <p:pic>
        <p:nvPicPr>
          <p:cNvPr id="3" name="Bildobjekt 2" descr="En bild som visar utomhus, kust, himmel, vatten&#10;&#10;Automatiskt genererad beskrivning">
            <a:extLst>
              <a:ext uri="{FF2B5EF4-FFF2-40B4-BE49-F238E27FC236}">
                <a16:creationId xmlns:a16="http://schemas.microsoft.com/office/drawing/2014/main" id="{9C8D635C-420D-10A0-6390-9E994FF50FCB}"/>
              </a:ext>
            </a:extLst>
          </p:cNvPr>
          <p:cNvPicPr>
            <a:picLocks noChangeAspect="1"/>
          </p:cNvPicPr>
          <p:nvPr/>
        </p:nvPicPr>
        <p:blipFill>
          <a:blip r:embed="rId4">
            <a:extLst>
              <a:ext uri="{28A0092B-C50C-407E-A947-70E740481C1C}">
                <a14:useLocalDpi xmlns:a14="http://schemas.microsoft.com/office/drawing/2010/main" val="0"/>
              </a:ext>
            </a:extLst>
          </a:blip>
          <a:srcRect l="29371" r="11917" b="4597"/>
          <a:stretch/>
        </p:blipFill>
        <p:spPr>
          <a:xfrm>
            <a:off x="1034361" y="5092"/>
            <a:ext cx="7504591" cy="6852908"/>
          </a:xfrm>
          <a:prstGeom prst="rect">
            <a:avLst/>
          </a:prstGeom>
        </p:spPr>
      </p:pic>
    </p:spTree>
    <p:extLst>
      <p:ext uri="{BB962C8B-B14F-4D97-AF65-F5344CB8AC3E}">
        <p14:creationId xmlns:p14="http://schemas.microsoft.com/office/powerpoint/2010/main" val="3612804759"/>
      </p:ext>
    </p:extLst>
  </p:cSld>
  <p:clrMapOvr>
    <a:masterClrMapping/>
  </p:clrMapOvr>
</p:sld>
</file>

<file path=ppt/theme/theme1.xml><?xml version="1.0" encoding="utf-8"?>
<a:theme xmlns:a="http://schemas.openxmlformats.org/drawingml/2006/main" name="Office-tema">
  <a:themeElements>
    <a:clrScheme name="Lidköpings kommun">
      <a:dk1>
        <a:sysClr val="windowText" lastClr="000000"/>
      </a:dk1>
      <a:lt1>
        <a:sysClr val="window" lastClr="FFFFFF"/>
      </a:lt1>
      <a:dk2>
        <a:srgbClr val="44546A"/>
      </a:dk2>
      <a:lt2>
        <a:srgbClr val="E7E6E6"/>
      </a:lt2>
      <a:accent1>
        <a:srgbClr val="2B7EE2"/>
      </a:accent1>
      <a:accent2>
        <a:srgbClr val="7AA4DC"/>
      </a:accent2>
      <a:accent3>
        <a:srgbClr val="8A8D8F"/>
      </a:accent3>
      <a:accent4>
        <a:srgbClr val="AB1A2D"/>
      </a:accent4>
      <a:accent5>
        <a:srgbClr val="F7A800"/>
      </a:accent5>
      <a:accent6>
        <a:srgbClr val="62A60E"/>
      </a:accent6>
      <a:hlink>
        <a:srgbClr val="2B7EE2"/>
      </a:hlink>
      <a:folHlink>
        <a:srgbClr val="AB1A2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_16_9.potx" id="{6EFBA02D-FA2A-4AAD-95BC-A7FC8C63B84D}" vid="{98060D25-5744-4F43-AAB2-05C30E93773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mall_16_9</Template>
  <TotalTime>675</TotalTime>
  <Words>1159</Words>
  <Application>Microsoft Office PowerPoint</Application>
  <PresentationFormat>Bredbild</PresentationFormat>
  <Paragraphs>88</Paragraphs>
  <Slides>17</Slides>
  <Notes>16</Notes>
  <HiddenSlides>0</HiddenSlides>
  <MMClips>1</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17</vt:i4>
      </vt:variant>
    </vt:vector>
  </HeadingPairs>
  <TitlesOfParts>
    <vt:vector size="21" baseType="lpstr">
      <vt:lpstr>Arial</vt:lpstr>
      <vt:lpstr>Calibri</vt:lpstr>
      <vt:lpstr>Public Sans</vt:lpstr>
      <vt:lpstr>Office-tema</vt:lpstr>
      <vt:lpstr>PowerPoint-presentation</vt:lpstr>
      <vt:lpstr>PowerPoint-presentation</vt:lpstr>
      <vt:lpstr>Befolkning och geografi</vt:lpstr>
      <vt:lpstr>Årets superkommun</vt:lpstr>
      <vt:lpstr>Medarbetare</vt:lpstr>
      <vt:lpstr>Stöd och omsorg</vt:lpstr>
      <vt:lpstr>Utbildnings- möjligheter</vt:lpstr>
      <vt:lpstr>Variationsrik bebyggelse</vt:lpstr>
      <vt:lpstr>Vi bygger  för framtiden</vt:lpstr>
      <vt:lpstr>Aktiv fritid</vt:lpstr>
      <vt:lpstr>Idrott och föreningsliv</vt:lpstr>
      <vt:lpstr>Lidköping  – en historierik stad</vt:lpstr>
      <vt:lpstr>Kultur och evenemang</vt:lpstr>
      <vt:lpstr>Torget – en mötesplats</vt:lpstr>
      <vt:lpstr>Arbeta i Lidköping</vt:lpstr>
      <vt:lpstr>Näringsliv och etablerings-möjligheter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Michael Malmborg</dc:creator>
  <cp:lastModifiedBy>Anna Ekefri</cp:lastModifiedBy>
  <cp:revision>15</cp:revision>
  <dcterms:created xsi:type="dcterms:W3CDTF">2024-01-12T09:57:58Z</dcterms:created>
  <dcterms:modified xsi:type="dcterms:W3CDTF">2024-11-07T12:49:17Z</dcterms:modified>
</cp:coreProperties>
</file>